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8" r:id="rId4"/>
    <p:sldId id="279" r:id="rId5"/>
    <p:sldId id="268" r:id="rId6"/>
    <p:sldId id="269" r:id="rId7"/>
    <p:sldId id="271" r:id="rId8"/>
    <p:sldId id="270" r:id="rId9"/>
    <p:sldId id="272" r:id="rId10"/>
    <p:sldId id="273" r:id="rId11"/>
    <p:sldId id="274" r:id="rId12"/>
    <p:sldId id="275" r:id="rId13"/>
    <p:sldId id="280" r:id="rId14"/>
    <p:sldId id="276" r:id="rId15"/>
    <p:sldId id="267" r:id="rId16"/>
    <p:sldId id="258" r:id="rId17"/>
    <p:sldId id="259" r:id="rId18"/>
    <p:sldId id="260" r:id="rId19"/>
    <p:sldId id="261" r:id="rId20"/>
    <p:sldId id="262" r:id="rId21"/>
    <p:sldId id="263" r:id="rId22"/>
    <p:sldId id="264" r:id="rId23"/>
    <p:sldId id="265" r:id="rId24"/>
    <p:sldId id="266"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68" autoAdjust="0"/>
    <p:restoredTop sz="94660"/>
  </p:normalViewPr>
  <p:slideViewPr>
    <p:cSldViewPr snapToGrid="0">
      <p:cViewPr varScale="1">
        <p:scale>
          <a:sx n="87" d="100"/>
          <a:sy n="87" d="100"/>
        </p:scale>
        <p:origin x="114" y="1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8B8C4C9-CA28-4087-850F-115D972DA299}" type="datetimeFigureOut">
              <a:rPr lang="en-US" smtClean="0"/>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DFB3D9-8D28-42FE-977F-BC107FC55573}"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5163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B8C4C9-CA28-4087-850F-115D972DA299}" type="datetimeFigureOut">
              <a:rPr lang="en-US" smtClean="0"/>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DFB3D9-8D28-42FE-977F-BC107FC55573}" type="slidenum">
              <a:rPr lang="en-US" smtClean="0"/>
              <a:t>‹#›</a:t>
            </a:fld>
            <a:endParaRPr lang="en-US"/>
          </a:p>
        </p:txBody>
      </p:sp>
    </p:spTree>
    <p:extLst>
      <p:ext uri="{BB962C8B-B14F-4D97-AF65-F5344CB8AC3E}">
        <p14:creationId xmlns:p14="http://schemas.microsoft.com/office/powerpoint/2010/main" val="674625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B8C4C9-CA28-4087-850F-115D972DA299}" type="datetimeFigureOut">
              <a:rPr lang="en-US" smtClean="0"/>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DFB3D9-8D28-42FE-977F-BC107FC55573}" type="slidenum">
              <a:rPr lang="en-US" smtClean="0"/>
              <a:t>‹#›</a:t>
            </a:fld>
            <a:endParaRPr lang="en-US"/>
          </a:p>
        </p:txBody>
      </p:sp>
    </p:spTree>
    <p:extLst>
      <p:ext uri="{BB962C8B-B14F-4D97-AF65-F5344CB8AC3E}">
        <p14:creationId xmlns:p14="http://schemas.microsoft.com/office/powerpoint/2010/main" val="892638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B8C4C9-CA28-4087-850F-115D972DA299}" type="datetimeFigureOut">
              <a:rPr lang="en-US" smtClean="0"/>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DFB3D9-8D28-42FE-977F-BC107FC55573}" type="slidenum">
              <a:rPr lang="en-US" smtClean="0"/>
              <a:t>‹#›</a:t>
            </a:fld>
            <a:endParaRPr lang="en-US"/>
          </a:p>
        </p:txBody>
      </p:sp>
    </p:spTree>
    <p:extLst>
      <p:ext uri="{BB962C8B-B14F-4D97-AF65-F5344CB8AC3E}">
        <p14:creationId xmlns:p14="http://schemas.microsoft.com/office/powerpoint/2010/main" val="3923823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8B8C4C9-CA28-4087-850F-115D972DA299}" type="datetimeFigureOut">
              <a:rPr lang="en-US" smtClean="0"/>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DFB3D9-8D28-42FE-977F-BC107FC55573}"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6723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8B8C4C9-CA28-4087-850F-115D972DA299}" type="datetimeFigureOut">
              <a:rPr lang="en-US" smtClean="0"/>
              <a:t>9/30/2019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DFB3D9-8D28-42FE-977F-BC107FC55573}" type="slidenum">
              <a:rPr lang="en-US" smtClean="0"/>
              <a:t>‹#›</a:t>
            </a:fld>
            <a:endParaRPr lang="en-US"/>
          </a:p>
        </p:txBody>
      </p:sp>
    </p:spTree>
    <p:extLst>
      <p:ext uri="{BB962C8B-B14F-4D97-AF65-F5344CB8AC3E}">
        <p14:creationId xmlns:p14="http://schemas.microsoft.com/office/powerpoint/2010/main" val="3499708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8B8C4C9-CA28-4087-850F-115D972DA299}" type="datetimeFigureOut">
              <a:rPr lang="en-US" smtClean="0"/>
              <a:t>9/30/2019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DFB3D9-8D28-42FE-977F-BC107FC55573}" type="slidenum">
              <a:rPr lang="en-US" smtClean="0"/>
              <a:t>‹#›</a:t>
            </a:fld>
            <a:endParaRPr lang="en-US"/>
          </a:p>
        </p:txBody>
      </p:sp>
    </p:spTree>
    <p:extLst>
      <p:ext uri="{BB962C8B-B14F-4D97-AF65-F5344CB8AC3E}">
        <p14:creationId xmlns:p14="http://schemas.microsoft.com/office/powerpoint/2010/main" val="3310892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8B8C4C9-CA28-4087-850F-115D972DA299}" type="datetimeFigureOut">
              <a:rPr lang="en-US" smtClean="0"/>
              <a:t>9/30/2019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DFB3D9-8D28-42FE-977F-BC107FC55573}" type="slidenum">
              <a:rPr lang="en-US" smtClean="0"/>
              <a:t>‹#›</a:t>
            </a:fld>
            <a:endParaRPr lang="en-US"/>
          </a:p>
        </p:txBody>
      </p:sp>
    </p:spTree>
    <p:extLst>
      <p:ext uri="{BB962C8B-B14F-4D97-AF65-F5344CB8AC3E}">
        <p14:creationId xmlns:p14="http://schemas.microsoft.com/office/powerpoint/2010/main" val="1431373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8B8C4C9-CA28-4087-850F-115D972DA299}" type="datetimeFigureOut">
              <a:rPr lang="en-US" smtClean="0"/>
              <a:t>9/30/2019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80DFB3D9-8D28-42FE-977F-BC107FC55573}" type="slidenum">
              <a:rPr lang="en-US" smtClean="0"/>
              <a:t>‹#›</a:t>
            </a:fld>
            <a:endParaRPr lang="en-US"/>
          </a:p>
        </p:txBody>
      </p:sp>
    </p:spTree>
    <p:extLst>
      <p:ext uri="{BB962C8B-B14F-4D97-AF65-F5344CB8AC3E}">
        <p14:creationId xmlns:p14="http://schemas.microsoft.com/office/powerpoint/2010/main" val="1139863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8B8C4C9-CA28-4087-850F-115D972DA299}" type="datetimeFigureOut">
              <a:rPr lang="en-US" smtClean="0"/>
              <a:t>9/30/2019</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0DFB3D9-8D28-42FE-977F-BC107FC55573}" type="slidenum">
              <a:rPr lang="en-US" smtClean="0"/>
              <a:t>‹#›</a:t>
            </a:fld>
            <a:endParaRPr lang="en-US"/>
          </a:p>
        </p:txBody>
      </p:sp>
    </p:spTree>
    <p:extLst>
      <p:ext uri="{BB962C8B-B14F-4D97-AF65-F5344CB8AC3E}">
        <p14:creationId xmlns:p14="http://schemas.microsoft.com/office/powerpoint/2010/main" val="4098774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8B8C4C9-CA28-4087-850F-115D972DA299}" type="datetimeFigureOut">
              <a:rPr lang="en-US" smtClean="0"/>
              <a:t>9/30/2019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DFB3D9-8D28-42FE-977F-BC107FC55573}" type="slidenum">
              <a:rPr lang="en-US" smtClean="0"/>
              <a:t>‹#›</a:t>
            </a:fld>
            <a:endParaRPr lang="en-US"/>
          </a:p>
        </p:txBody>
      </p:sp>
    </p:spTree>
    <p:extLst>
      <p:ext uri="{BB962C8B-B14F-4D97-AF65-F5344CB8AC3E}">
        <p14:creationId xmlns:p14="http://schemas.microsoft.com/office/powerpoint/2010/main" val="2090634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8B8C4C9-CA28-4087-850F-115D972DA299}" type="datetimeFigureOut">
              <a:rPr lang="en-US" smtClean="0"/>
              <a:t>9/30/2019</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0DFB3D9-8D28-42FE-977F-BC107FC55573}"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05672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annualcreditreport.com/index.action"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consumer.ftc.gov/articles/0155-free-credit-report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experian.com/blogs/ask-experian/how-to-freeze-your-credit-report-for-fre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transunion.com/credit-freeze"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equifax.com/personal/credit-report-services/credit-freez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consumer.ftc.gov/articles/0155-free-credit-report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8128" y="616944"/>
            <a:ext cx="10058400" cy="2242924"/>
          </a:xfrm>
        </p:spPr>
        <p:txBody>
          <a:bodyPr/>
          <a:lstStyle/>
          <a:p>
            <a:pPr algn="ctr"/>
            <a:r>
              <a:rPr lang="en-US" dirty="0" smtClean="0"/>
              <a:t>Protecting Against Identity Fraud</a:t>
            </a:r>
            <a:endParaRPr lang="en-US" dirty="0"/>
          </a:p>
        </p:txBody>
      </p:sp>
      <p:sp>
        <p:nvSpPr>
          <p:cNvPr id="3" name="Subtitle 2"/>
          <p:cNvSpPr>
            <a:spLocks noGrp="1"/>
          </p:cNvSpPr>
          <p:nvPr>
            <p:ph type="subTitle" idx="1"/>
          </p:nvPr>
        </p:nvSpPr>
        <p:spPr/>
        <p:txBody>
          <a:bodyPr/>
          <a:lstStyle/>
          <a:p>
            <a:pPr algn="ctr"/>
            <a:r>
              <a:rPr lang="en-US" sz="6600" dirty="0" smtClean="0"/>
              <a:t>Case Study</a:t>
            </a:r>
          </a:p>
          <a:p>
            <a:endParaRPr lang="en-US" dirty="0"/>
          </a:p>
        </p:txBody>
      </p:sp>
    </p:spTree>
    <p:extLst>
      <p:ext uri="{BB962C8B-B14F-4D97-AF65-F5344CB8AC3E}">
        <p14:creationId xmlns:p14="http://schemas.microsoft.com/office/powerpoint/2010/main" val="2244093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407624"/>
            <a:ext cx="10058400" cy="1311007"/>
          </a:xfrm>
        </p:spPr>
        <p:txBody>
          <a:bodyPr>
            <a:noAutofit/>
          </a:bodyPr>
          <a:lstStyle/>
          <a:p>
            <a:pPr algn="ctr"/>
            <a:r>
              <a:rPr lang="en-US" sz="3600" dirty="0" smtClean="0"/>
              <a:t>FTC Website</a:t>
            </a:r>
            <a:endParaRPr lang="en-US" sz="3600" dirty="0"/>
          </a:p>
        </p:txBody>
      </p:sp>
      <p:sp>
        <p:nvSpPr>
          <p:cNvPr id="3" name="Content Placeholder 2"/>
          <p:cNvSpPr>
            <a:spLocks noGrp="1"/>
          </p:cNvSpPr>
          <p:nvPr>
            <p:ph idx="1"/>
          </p:nvPr>
        </p:nvSpPr>
        <p:spPr>
          <a:xfrm>
            <a:off x="1097280" y="1905918"/>
            <a:ext cx="10058400" cy="3963176"/>
          </a:xfrm>
        </p:spPr>
        <p:txBody>
          <a:bodyPr>
            <a:normAutofit/>
          </a:bodyPr>
          <a:lstStyle/>
          <a:p>
            <a:pPr marL="514350" indent="-514350">
              <a:buAutoNum type="arabicPeriod"/>
            </a:pPr>
            <a:r>
              <a:rPr lang="en-US" sz="3200" dirty="0" smtClean="0"/>
              <a:t>The FTC website will give you good general information about how to protect your personal information as well as a link on where to go to order your free credit reports.</a:t>
            </a:r>
          </a:p>
          <a:p>
            <a:pPr marL="514350" indent="-514350">
              <a:buAutoNum type="arabicPeriod"/>
            </a:pPr>
            <a:r>
              <a:rPr lang="en-US" sz="3200" dirty="0" smtClean="0"/>
              <a:t>The second website is where you can order your free credit report. The name of the website is:</a:t>
            </a:r>
          </a:p>
          <a:p>
            <a:pPr marL="514350" indent="-514350">
              <a:buAutoNum type="arabicPeriod"/>
            </a:pPr>
            <a:r>
              <a:rPr lang="en-US" sz="3200" dirty="0">
                <a:hlinkClick r:id="rId2"/>
              </a:rPr>
              <a:t>https://www.annualcreditreport.com/index.action</a:t>
            </a:r>
            <a:endParaRPr lang="en-US" sz="3200" dirty="0"/>
          </a:p>
        </p:txBody>
      </p:sp>
    </p:spTree>
    <p:extLst>
      <p:ext uri="{BB962C8B-B14F-4D97-AF65-F5344CB8AC3E}">
        <p14:creationId xmlns:p14="http://schemas.microsoft.com/office/powerpoint/2010/main" val="553753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407624"/>
            <a:ext cx="10058400" cy="1311007"/>
          </a:xfrm>
        </p:spPr>
        <p:txBody>
          <a:bodyPr>
            <a:noAutofit/>
          </a:bodyPr>
          <a:lstStyle/>
          <a:p>
            <a:pPr algn="ctr"/>
            <a:r>
              <a:rPr lang="en-US" sz="3600" dirty="0" smtClean="0"/>
              <a:t>Annualcreditreport.com</a:t>
            </a:r>
            <a:endParaRPr lang="en-US" sz="3600" dirty="0"/>
          </a:p>
        </p:txBody>
      </p:sp>
      <p:sp>
        <p:nvSpPr>
          <p:cNvPr id="3" name="Content Placeholder 2"/>
          <p:cNvSpPr>
            <a:spLocks noGrp="1"/>
          </p:cNvSpPr>
          <p:nvPr>
            <p:ph idx="1"/>
          </p:nvPr>
        </p:nvSpPr>
        <p:spPr>
          <a:xfrm>
            <a:off x="1097280" y="1905918"/>
            <a:ext cx="10058400" cy="3963176"/>
          </a:xfrm>
        </p:spPr>
        <p:txBody>
          <a:bodyPr>
            <a:normAutofit/>
          </a:bodyPr>
          <a:lstStyle/>
          <a:p>
            <a:r>
              <a:rPr lang="en-US" b="1" dirty="0"/>
              <a:t>Q: What information do I need to provide to get my free report?</a:t>
            </a:r>
          </a:p>
          <a:p>
            <a:r>
              <a:rPr lang="en-US" dirty="0"/>
              <a:t>A: You need to provide your name, address, Social Security number, and date of birth. If you have moved in the last two years, you may have to provide your previous address. To maintain the security of your file, each nationwide credit reporting company may ask you for some information that only you would know, like the amount of your monthly mortgage payment. Each company may ask you for different information because the information each has in your file may come from different sources.</a:t>
            </a:r>
          </a:p>
        </p:txBody>
      </p:sp>
    </p:spTree>
    <p:extLst>
      <p:ext uri="{BB962C8B-B14F-4D97-AF65-F5344CB8AC3E}">
        <p14:creationId xmlns:p14="http://schemas.microsoft.com/office/powerpoint/2010/main" val="3815102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407624"/>
            <a:ext cx="10058400" cy="1311007"/>
          </a:xfrm>
        </p:spPr>
        <p:txBody>
          <a:bodyPr>
            <a:noAutofit/>
          </a:bodyPr>
          <a:lstStyle/>
          <a:p>
            <a:pPr algn="ctr"/>
            <a:r>
              <a:rPr lang="en-US" sz="3600" dirty="0" smtClean="0"/>
              <a:t>With Credit Freezes in Place and Credit Reports Reviewed, How do I resolve established fraudulent accounts?</a:t>
            </a:r>
            <a:endParaRPr lang="en-US" sz="3600" dirty="0"/>
          </a:p>
        </p:txBody>
      </p:sp>
      <p:sp>
        <p:nvSpPr>
          <p:cNvPr id="3" name="Content Placeholder 2"/>
          <p:cNvSpPr>
            <a:spLocks noGrp="1"/>
          </p:cNvSpPr>
          <p:nvPr>
            <p:ph idx="1"/>
          </p:nvPr>
        </p:nvSpPr>
        <p:spPr>
          <a:xfrm>
            <a:off x="1097280" y="1905918"/>
            <a:ext cx="10058400" cy="3963176"/>
          </a:xfrm>
        </p:spPr>
        <p:txBody>
          <a:bodyPr>
            <a:normAutofit lnSpcReduction="10000"/>
          </a:bodyPr>
          <a:lstStyle/>
          <a:p>
            <a:r>
              <a:rPr lang="en-US" b="1" dirty="0" smtClean="0"/>
              <a:t>Now that you’ve setup a credit freeze on your credit profiles, and you’ve reviewed your credit report for fraudulent accounts, what is next?</a:t>
            </a:r>
            <a:endParaRPr lang="en-US" b="1" dirty="0"/>
          </a:p>
          <a:p>
            <a:r>
              <a:rPr lang="en-US" dirty="0" smtClean="0"/>
              <a:t>This step is the hardest step. You need to contact each and every creditor that you have identified as a fraudulent account, inform them of the identity fraud, and work with the creditor to freeze/shut down the account and work to resolve the fraud. </a:t>
            </a:r>
          </a:p>
          <a:p>
            <a:r>
              <a:rPr lang="en-US" dirty="0" smtClean="0"/>
              <a:t>Many times the account has been opened for quite some time and delinquent or past due balances may already exist due to the fraudster accessing your information. This can be catastrophic to your credit score and credit report. What’s the difference between the two?</a:t>
            </a:r>
          </a:p>
          <a:p>
            <a:r>
              <a:rPr lang="en-US" dirty="0" smtClean="0"/>
              <a:t>Almost always, the mailing address and contact email/phone numbers on the account will be different than the real ones. This is because the fraudster does not want the victim to receive any notifications about the fraud being perpetrated.</a:t>
            </a:r>
          </a:p>
          <a:p>
            <a:r>
              <a:rPr lang="en-US" dirty="0" smtClean="0"/>
              <a:t>How can we protect ourselves from this happening in the first place?</a:t>
            </a:r>
            <a:endParaRPr lang="en-US" dirty="0"/>
          </a:p>
        </p:txBody>
      </p:sp>
    </p:spTree>
    <p:extLst>
      <p:ext uri="{BB962C8B-B14F-4D97-AF65-F5344CB8AC3E}">
        <p14:creationId xmlns:p14="http://schemas.microsoft.com/office/powerpoint/2010/main" val="1460435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407624"/>
            <a:ext cx="10058400" cy="1311007"/>
          </a:xfrm>
        </p:spPr>
        <p:txBody>
          <a:bodyPr>
            <a:noAutofit/>
          </a:bodyPr>
          <a:lstStyle/>
          <a:p>
            <a:pPr algn="ctr"/>
            <a:r>
              <a:rPr lang="en-US" sz="3600" dirty="0" smtClean="0"/>
              <a:t>Personal Experience</a:t>
            </a:r>
            <a:endParaRPr lang="en-US" sz="3600" dirty="0"/>
          </a:p>
        </p:txBody>
      </p:sp>
      <p:sp>
        <p:nvSpPr>
          <p:cNvPr id="3" name="Content Placeholder 2"/>
          <p:cNvSpPr>
            <a:spLocks noGrp="1"/>
          </p:cNvSpPr>
          <p:nvPr>
            <p:ph idx="1"/>
          </p:nvPr>
        </p:nvSpPr>
        <p:spPr>
          <a:xfrm>
            <a:off x="1097280" y="1905918"/>
            <a:ext cx="10058400" cy="3963176"/>
          </a:xfrm>
        </p:spPr>
        <p:txBody>
          <a:bodyPr>
            <a:normAutofit/>
          </a:bodyPr>
          <a:lstStyle/>
          <a:p>
            <a:r>
              <a:rPr lang="en-US" b="1" dirty="0" smtClean="0"/>
              <a:t>Fortunately, for me, there is a happy ending to my story. I was able to contact eBay, </a:t>
            </a:r>
            <a:r>
              <a:rPr lang="en-US" b="1" dirty="0" err="1" smtClean="0"/>
              <a:t>Paypal</a:t>
            </a:r>
            <a:r>
              <a:rPr lang="en-US" b="1" dirty="0" smtClean="0"/>
              <a:t>, my credit card issuer, and my bank within hours of the fraudulent transaction to explain that I did not authorize the purchase of this item and that I had been a victim of identity theft.</a:t>
            </a:r>
          </a:p>
          <a:p>
            <a:r>
              <a:rPr lang="en-US" b="1" dirty="0" smtClean="0"/>
              <a:t>The fees were reversed, I placed a credit hold on all three of my credit reporting accounts, reviewed each credit report and was fortunate enough to find that no fraudulent accounts had been opened using my credit information. </a:t>
            </a:r>
          </a:p>
          <a:p>
            <a:r>
              <a:rPr lang="en-US" b="1" dirty="0" smtClean="0"/>
              <a:t>I was thoroughly relieved but gained an experience that would change how I behave both online and in person for the rest of my life. </a:t>
            </a:r>
            <a:endParaRPr lang="en-US" dirty="0"/>
          </a:p>
        </p:txBody>
      </p:sp>
    </p:spTree>
    <p:extLst>
      <p:ext uri="{BB962C8B-B14F-4D97-AF65-F5344CB8AC3E}">
        <p14:creationId xmlns:p14="http://schemas.microsoft.com/office/powerpoint/2010/main" val="2369387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407624"/>
            <a:ext cx="10058400" cy="1311007"/>
          </a:xfrm>
        </p:spPr>
        <p:txBody>
          <a:bodyPr>
            <a:noAutofit/>
          </a:bodyPr>
          <a:lstStyle/>
          <a:p>
            <a:pPr algn="ctr"/>
            <a:r>
              <a:rPr lang="en-US" sz="3600" dirty="0" smtClean="0"/>
              <a:t>Identity Theft Prevention Tips</a:t>
            </a:r>
            <a:endParaRPr lang="en-US" sz="3600" dirty="0"/>
          </a:p>
        </p:txBody>
      </p:sp>
      <p:sp>
        <p:nvSpPr>
          <p:cNvPr id="3" name="Content Placeholder 2"/>
          <p:cNvSpPr>
            <a:spLocks noGrp="1"/>
          </p:cNvSpPr>
          <p:nvPr>
            <p:ph idx="1"/>
          </p:nvPr>
        </p:nvSpPr>
        <p:spPr>
          <a:xfrm>
            <a:off x="1097280" y="1905918"/>
            <a:ext cx="10058400" cy="3963176"/>
          </a:xfrm>
        </p:spPr>
        <p:txBody>
          <a:bodyPr>
            <a:normAutofit/>
          </a:bodyPr>
          <a:lstStyle/>
          <a:p>
            <a:r>
              <a:rPr lang="en-US" dirty="0" smtClean="0"/>
              <a:t>When dealing with websites online, make sure that the web address has an “s” after the http to ensure that it is a secure website</a:t>
            </a:r>
          </a:p>
          <a:p>
            <a:r>
              <a:rPr lang="en-US" dirty="0">
                <a:hlinkClick r:id="rId2"/>
              </a:rPr>
              <a:t>https://</a:t>
            </a:r>
            <a:r>
              <a:rPr lang="en-US" dirty="0" smtClean="0">
                <a:hlinkClick r:id="rId2"/>
              </a:rPr>
              <a:t>www.consumer.ftc.gov/articles/0155-free-credit-reports</a:t>
            </a:r>
            <a:endParaRPr lang="en-US" dirty="0" smtClean="0"/>
          </a:p>
          <a:p>
            <a:r>
              <a:rPr lang="en-US" dirty="0" smtClean="0"/>
              <a:t>Do not save your login credentials on your computer</a:t>
            </a:r>
          </a:p>
          <a:p>
            <a:r>
              <a:rPr lang="en-US" dirty="0" smtClean="0"/>
              <a:t>Request a second verification code for website access under your account</a:t>
            </a:r>
          </a:p>
          <a:p>
            <a:r>
              <a:rPr lang="en-US" dirty="0" smtClean="0"/>
              <a:t>Get text notifications of any transaction on your credit accounts i.e. spending amounts, change of billing address, funds transfers, etc.</a:t>
            </a:r>
          </a:p>
          <a:p>
            <a:r>
              <a:rPr lang="en-US" dirty="0" smtClean="0"/>
              <a:t>Change your passwords frequently</a:t>
            </a:r>
          </a:p>
          <a:p>
            <a:r>
              <a:rPr lang="en-US" dirty="0" smtClean="0"/>
              <a:t>Do not post personal information about yourself or family on social media i.e. birthdays, address, vacation plans, etc.</a:t>
            </a:r>
            <a:endParaRPr lang="en-US" dirty="0"/>
          </a:p>
        </p:txBody>
      </p:sp>
    </p:spTree>
    <p:extLst>
      <p:ext uri="{BB962C8B-B14F-4D97-AF65-F5344CB8AC3E}">
        <p14:creationId xmlns:p14="http://schemas.microsoft.com/office/powerpoint/2010/main" val="4241610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407624"/>
            <a:ext cx="10058400" cy="856011"/>
          </a:xfrm>
        </p:spPr>
        <p:txBody>
          <a:bodyPr/>
          <a:lstStyle/>
          <a:p>
            <a:pPr algn="ctr"/>
            <a:r>
              <a:rPr lang="en-US" dirty="0"/>
              <a:t>CASE 1 Scenario </a:t>
            </a:r>
          </a:p>
        </p:txBody>
      </p:sp>
      <p:sp>
        <p:nvSpPr>
          <p:cNvPr id="3" name="Content Placeholder 2"/>
          <p:cNvSpPr>
            <a:spLocks noGrp="1"/>
          </p:cNvSpPr>
          <p:nvPr>
            <p:ph idx="1"/>
          </p:nvPr>
        </p:nvSpPr>
        <p:spPr/>
        <p:txBody>
          <a:bodyPr>
            <a:normAutofit lnSpcReduction="10000"/>
          </a:bodyPr>
          <a:lstStyle/>
          <a:p>
            <a:r>
              <a:rPr lang="en-US" sz="3200" dirty="0"/>
              <a:t>An entrepreneur had her identity stolen while she was out of the country on business. She connected through social media to keep up with friends. Thieves took her mail while she was away and attempted to open 17 accounts. They succeeded in spending $15,000 before the theft was detected. She is still trying to repair the damage to her credit report. </a:t>
            </a:r>
            <a:endParaRPr lang="en-US" sz="3200" dirty="0" smtClean="0"/>
          </a:p>
          <a:p>
            <a:r>
              <a:rPr lang="en-US" sz="3200" dirty="0" smtClean="0"/>
              <a:t>What </a:t>
            </a:r>
            <a:r>
              <a:rPr lang="en-US" sz="3200" dirty="0"/>
              <a:t>could this businessperson have done to prevent thieves from stealing her identity?</a:t>
            </a:r>
          </a:p>
        </p:txBody>
      </p:sp>
    </p:spTree>
    <p:extLst>
      <p:ext uri="{BB962C8B-B14F-4D97-AF65-F5344CB8AC3E}">
        <p14:creationId xmlns:p14="http://schemas.microsoft.com/office/powerpoint/2010/main" val="4039099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407624"/>
            <a:ext cx="10058400" cy="856011"/>
          </a:xfrm>
        </p:spPr>
        <p:txBody>
          <a:bodyPr/>
          <a:lstStyle/>
          <a:p>
            <a:pPr algn="ctr"/>
            <a:r>
              <a:rPr lang="en-US" dirty="0"/>
              <a:t>CASE 1 </a:t>
            </a:r>
            <a:r>
              <a:rPr lang="en-US" dirty="0" smtClean="0"/>
              <a:t>Solution </a:t>
            </a:r>
            <a:endParaRPr lang="en-US" dirty="0"/>
          </a:p>
        </p:txBody>
      </p:sp>
      <p:sp>
        <p:nvSpPr>
          <p:cNvPr id="3" name="Content Placeholder 2"/>
          <p:cNvSpPr>
            <a:spLocks noGrp="1"/>
          </p:cNvSpPr>
          <p:nvPr>
            <p:ph idx="1"/>
          </p:nvPr>
        </p:nvSpPr>
        <p:spPr/>
        <p:txBody>
          <a:bodyPr>
            <a:normAutofit lnSpcReduction="10000"/>
          </a:bodyPr>
          <a:lstStyle/>
          <a:p>
            <a:r>
              <a:rPr lang="en-US" sz="3200" dirty="0"/>
              <a:t>Solution: Be sure to have the post office hold your mail while you are out of the country or on any extended trip. An overflowing mailbox is a signal to thieves that you are away. It is always important to make sure your mailbox is secure, in a secured area. The businessperson might be more careful discussing a trip while still on it. Tweeting details or posting pictures with time and location identifiers could have provided a dishonest acquaintance with a crime of opportunity. Unsecure mail made it easier.</a:t>
            </a:r>
          </a:p>
        </p:txBody>
      </p:sp>
    </p:spTree>
    <p:extLst>
      <p:ext uri="{BB962C8B-B14F-4D97-AF65-F5344CB8AC3E}">
        <p14:creationId xmlns:p14="http://schemas.microsoft.com/office/powerpoint/2010/main" val="909090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407624"/>
            <a:ext cx="10058400" cy="856011"/>
          </a:xfrm>
        </p:spPr>
        <p:txBody>
          <a:bodyPr/>
          <a:lstStyle/>
          <a:p>
            <a:pPr algn="ctr"/>
            <a:r>
              <a:rPr lang="en-US" dirty="0"/>
              <a:t>CASE </a:t>
            </a:r>
            <a:r>
              <a:rPr lang="en-US" dirty="0" smtClean="0"/>
              <a:t>2 </a:t>
            </a:r>
            <a:r>
              <a:rPr lang="en-US" dirty="0"/>
              <a:t>Scenario </a:t>
            </a:r>
          </a:p>
        </p:txBody>
      </p:sp>
      <p:sp>
        <p:nvSpPr>
          <p:cNvPr id="3" name="Content Placeholder 2"/>
          <p:cNvSpPr>
            <a:spLocks noGrp="1"/>
          </p:cNvSpPr>
          <p:nvPr>
            <p:ph idx="1"/>
          </p:nvPr>
        </p:nvSpPr>
        <p:spPr/>
        <p:txBody>
          <a:bodyPr>
            <a:normAutofit/>
          </a:bodyPr>
          <a:lstStyle/>
          <a:p>
            <a:r>
              <a:rPr lang="en-US" sz="3200" dirty="0"/>
              <a:t>A 21-year-old waitress in a small town became an identity theft victim when thieves stole her renewed driver’s license out of her mailbox. She realized it when she received a credit card in the mail for which she had not applied. The thief was able to use the stolen identification to open several credit card accounts and is still at large. </a:t>
            </a:r>
            <a:endParaRPr lang="en-US" sz="3200" dirty="0" smtClean="0"/>
          </a:p>
          <a:p>
            <a:r>
              <a:rPr lang="en-US" sz="3200" dirty="0" smtClean="0"/>
              <a:t>What </a:t>
            </a:r>
            <a:r>
              <a:rPr lang="en-US" sz="3200" dirty="0"/>
              <a:t>could this waitress have done to ensure she received her driver’s license safely?</a:t>
            </a:r>
          </a:p>
        </p:txBody>
      </p:sp>
    </p:spTree>
    <p:extLst>
      <p:ext uri="{BB962C8B-B14F-4D97-AF65-F5344CB8AC3E}">
        <p14:creationId xmlns:p14="http://schemas.microsoft.com/office/powerpoint/2010/main" val="10312137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407624"/>
            <a:ext cx="10058400" cy="856011"/>
          </a:xfrm>
        </p:spPr>
        <p:txBody>
          <a:bodyPr/>
          <a:lstStyle/>
          <a:p>
            <a:pPr algn="ctr"/>
            <a:r>
              <a:rPr lang="en-US" dirty="0"/>
              <a:t>CASE </a:t>
            </a:r>
            <a:r>
              <a:rPr lang="en-US" dirty="0" smtClean="0"/>
              <a:t>2 Solution </a:t>
            </a:r>
            <a:endParaRPr lang="en-US" dirty="0"/>
          </a:p>
        </p:txBody>
      </p:sp>
      <p:sp>
        <p:nvSpPr>
          <p:cNvPr id="3" name="Content Placeholder 2"/>
          <p:cNvSpPr>
            <a:spLocks noGrp="1"/>
          </p:cNvSpPr>
          <p:nvPr>
            <p:ph idx="1"/>
          </p:nvPr>
        </p:nvSpPr>
        <p:spPr/>
        <p:txBody>
          <a:bodyPr>
            <a:normAutofit/>
          </a:bodyPr>
          <a:lstStyle/>
          <a:p>
            <a:r>
              <a:rPr lang="en-US" sz="3200" dirty="0"/>
              <a:t>Solution: The waitress could request that the license be held at the Department of Motor Vehicles for pick up, or sent to a secure mailbox. It may be possible to request that the license be delivered by certified mail, which requires a signature from someone who is at that address.</a:t>
            </a:r>
          </a:p>
        </p:txBody>
      </p:sp>
    </p:spTree>
    <p:extLst>
      <p:ext uri="{BB962C8B-B14F-4D97-AF65-F5344CB8AC3E}">
        <p14:creationId xmlns:p14="http://schemas.microsoft.com/office/powerpoint/2010/main" val="24346840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407624"/>
            <a:ext cx="10058400" cy="856011"/>
          </a:xfrm>
        </p:spPr>
        <p:txBody>
          <a:bodyPr/>
          <a:lstStyle/>
          <a:p>
            <a:pPr algn="ctr"/>
            <a:r>
              <a:rPr lang="en-US" dirty="0"/>
              <a:t>CASE </a:t>
            </a:r>
            <a:r>
              <a:rPr lang="en-US" dirty="0" smtClean="0"/>
              <a:t>3 </a:t>
            </a:r>
            <a:r>
              <a:rPr lang="en-US" dirty="0"/>
              <a:t>Scenario </a:t>
            </a:r>
          </a:p>
        </p:txBody>
      </p:sp>
      <p:sp>
        <p:nvSpPr>
          <p:cNvPr id="3" name="Content Placeholder 2"/>
          <p:cNvSpPr>
            <a:spLocks noGrp="1"/>
          </p:cNvSpPr>
          <p:nvPr>
            <p:ph idx="1"/>
          </p:nvPr>
        </p:nvSpPr>
        <p:spPr/>
        <p:txBody>
          <a:bodyPr>
            <a:normAutofit fontScale="85000" lnSpcReduction="20000"/>
          </a:bodyPr>
          <a:lstStyle/>
          <a:p>
            <a:r>
              <a:rPr lang="en-US" sz="3200" dirty="0"/>
              <a:t>A university student’s wallet was stolen, but he didn’t think the thieves wanted more than the cash so he did not report the theft to police right away. Within hours, the thieves had emptied his checking account using his debit card and charged $5,000 worth of purchases on his existing credit cards. They also started the process to open new credit accounts in his name. However, it took months for him to learn the full extent of the theft. Card issuers started sending notices and calling, looking for payment on credit cards he knew nothing about. More than six months after the incident, the student is still trying to straighten out his credit. He cannot request a loan or open a credit card account because of the damage to his credit report. </a:t>
            </a:r>
            <a:endParaRPr lang="en-US" sz="3200" dirty="0" smtClean="0"/>
          </a:p>
          <a:p>
            <a:r>
              <a:rPr lang="en-US" sz="3200" dirty="0" smtClean="0"/>
              <a:t>What </a:t>
            </a:r>
            <a:r>
              <a:rPr lang="en-US" sz="3200" dirty="0"/>
              <a:t>could this university student have done to prevent the thieves from causing this much damage to his credit history?</a:t>
            </a:r>
          </a:p>
        </p:txBody>
      </p:sp>
    </p:spTree>
    <p:extLst>
      <p:ext uri="{BB962C8B-B14F-4D97-AF65-F5344CB8AC3E}">
        <p14:creationId xmlns:p14="http://schemas.microsoft.com/office/powerpoint/2010/main" val="1880362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407624"/>
            <a:ext cx="10058400" cy="856011"/>
          </a:xfrm>
        </p:spPr>
        <p:txBody>
          <a:bodyPr/>
          <a:lstStyle/>
          <a:p>
            <a:pPr algn="ctr"/>
            <a:r>
              <a:rPr lang="en-US" dirty="0" smtClean="0"/>
              <a:t>Personal Experience</a:t>
            </a:r>
            <a:endParaRPr lang="en-US" dirty="0"/>
          </a:p>
        </p:txBody>
      </p:sp>
      <p:sp>
        <p:nvSpPr>
          <p:cNvPr id="3" name="Content Placeholder 2"/>
          <p:cNvSpPr>
            <a:spLocks noGrp="1"/>
          </p:cNvSpPr>
          <p:nvPr>
            <p:ph idx="1"/>
          </p:nvPr>
        </p:nvSpPr>
        <p:spPr/>
        <p:txBody>
          <a:bodyPr>
            <a:normAutofit/>
          </a:bodyPr>
          <a:lstStyle/>
          <a:p>
            <a:r>
              <a:rPr lang="en-US" sz="3200" dirty="0" smtClean="0"/>
              <a:t>I am a professional internet Junkie! I absolutely buying things online. I love shopping for, and searching out the best deals and products that I like to buy and sell. More specifically, I have been buying and selling video games and consoles online for nearly 20 years. Mostly on eBay and Amazon. One day, I woke up </a:t>
            </a:r>
            <a:r>
              <a:rPr lang="en-US" sz="3200" dirty="0" smtClean="0"/>
              <a:t>early </a:t>
            </a:r>
            <a:r>
              <a:rPr lang="en-US" sz="3200" dirty="0" smtClean="0"/>
              <a:t>in the morning to an alert from </a:t>
            </a:r>
            <a:r>
              <a:rPr lang="en-US" sz="3200" dirty="0" err="1" smtClean="0"/>
              <a:t>ebay</a:t>
            </a:r>
            <a:r>
              <a:rPr lang="en-US" sz="3200" dirty="0" smtClean="0"/>
              <a:t> </a:t>
            </a:r>
            <a:r>
              <a:rPr lang="en-US" sz="3200" dirty="0" smtClean="0"/>
              <a:t>on my phone with </a:t>
            </a:r>
            <a:r>
              <a:rPr lang="en-US" sz="3200" dirty="0" smtClean="0"/>
              <a:t>the following congratulatory message: You’ve </a:t>
            </a:r>
            <a:r>
              <a:rPr lang="en-US" sz="3200" dirty="0"/>
              <a:t>won! Your item has shipped</a:t>
            </a:r>
            <a:r>
              <a:rPr lang="en-US" sz="3200" dirty="0" smtClean="0"/>
              <a:t>!</a:t>
            </a:r>
            <a:endParaRPr lang="en-US" sz="3200" dirty="0"/>
          </a:p>
        </p:txBody>
      </p:sp>
    </p:spTree>
    <p:extLst>
      <p:ext uri="{BB962C8B-B14F-4D97-AF65-F5344CB8AC3E}">
        <p14:creationId xmlns:p14="http://schemas.microsoft.com/office/powerpoint/2010/main" val="18326683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407624"/>
            <a:ext cx="10058400" cy="856011"/>
          </a:xfrm>
        </p:spPr>
        <p:txBody>
          <a:bodyPr/>
          <a:lstStyle/>
          <a:p>
            <a:pPr algn="ctr"/>
            <a:r>
              <a:rPr lang="en-US" dirty="0"/>
              <a:t>CASE </a:t>
            </a:r>
            <a:r>
              <a:rPr lang="en-US" dirty="0" smtClean="0"/>
              <a:t>3 Solution </a:t>
            </a:r>
            <a:endParaRPr lang="en-US" dirty="0"/>
          </a:p>
        </p:txBody>
      </p:sp>
      <p:sp>
        <p:nvSpPr>
          <p:cNvPr id="3" name="Content Placeholder 2"/>
          <p:cNvSpPr>
            <a:spLocks noGrp="1"/>
          </p:cNvSpPr>
          <p:nvPr>
            <p:ph idx="1"/>
          </p:nvPr>
        </p:nvSpPr>
        <p:spPr/>
        <p:txBody>
          <a:bodyPr>
            <a:normAutofit fontScale="92500" lnSpcReduction="20000"/>
          </a:bodyPr>
          <a:lstStyle/>
          <a:p>
            <a:r>
              <a:rPr lang="en-US" sz="3200" dirty="0"/>
              <a:t>The moment he noticed his wallet was missing, he should have immediately notified police, all his card issuers, and his bank. Never assume that the thieves will only take your cash and leave your cards in the trash. While the student is not generally liable for unauthorized transactions on his accounts, it is still a hassle to straighten out. It can take hours and hours to sort out all instances of identity theft. He also should have put an alert on his credit reports. This would have signaled to card issuers that a thief might be trying to open an account in his name. They would then take special measures to verify who was applying for credit.</a:t>
            </a:r>
          </a:p>
        </p:txBody>
      </p:sp>
    </p:spTree>
    <p:extLst>
      <p:ext uri="{BB962C8B-B14F-4D97-AF65-F5344CB8AC3E}">
        <p14:creationId xmlns:p14="http://schemas.microsoft.com/office/powerpoint/2010/main" val="225090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407624"/>
            <a:ext cx="10058400" cy="856011"/>
          </a:xfrm>
        </p:spPr>
        <p:txBody>
          <a:bodyPr/>
          <a:lstStyle/>
          <a:p>
            <a:pPr algn="ctr"/>
            <a:r>
              <a:rPr lang="en-US" dirty="0"/>
              <a:t>CASE 4</a:t>
            </a:r>
            <a:r>
              <a:rPr lang="en-US" dirty="0" smtClean="0"/>
              <a:t> </a:t>
            </a:r>
            <a:r>
              <a:rPr lang="en-US" dirty="0"/>
              <a:t>Scenario </a:t>
            </a:r>
          </a:p>
        </p:txBody>
      </p:sp>
      <p:sp>
        <p:nvSpPr>
          <p:cNvPr id="3" name="Content Placeholder 2"/>
          <p:cNvSpPr>
            <a:spLocks noGrp="1"/>
          </p:cNvSpPr>
          <p:nvPr>
            <p:ph idx="1"/>
          </p:nvPr>
        </p:nvSpPr>
        <p:spPr/>
        <p:txBody>
          <a:bodyPr>
            <a:normAutofit fontScale="70000" lnSpcReduction="20000"/>
          </a:bodyPr>
          <a:lstStyle/>
          <a:p>
            <a:r>
              <a:rPr lang="en-US" sz="3200" dirty="0"/>
              <a:t>Dozens of online financial scams have been reported. In one, criminals create a Web site that looks legitimate. It may even appear to be a reputable site you have visited before. Then, posing as reputable companies, they send emails asking people to confirm personal and financial information by clicking on a link within the email that takes the reader directly to their phony site. One notable instance of this scam involved criminals posing as the online auction giant, eBay. They sent emails stating, “Your purchase of a tablet for $599 plus shipping and handling is being processed. If you believe this notice is incorrect or if you wish to cancel this order, please click on the link below and fill out the required information to stop the order.” The “required information” being requested turned out to be a Social Security number, credit card number and other financial data. Anyone who responded also confirmed that the email address being used was “live” or active. </a:t>
            </a:r>
            <a:endParaRPr lang="en-US" sz="3200" dirty="0" smtClean="0"/>
          </a:p>
          <a:p>
            <a:endParaRPr lang="en-US" sz="3200" dirty="0"/>
          </a:p>
          <a:p>
            <a:r>
              <a:rPr lang="en-US" sz="3200" dirty="0" smtClean="0"/>
              <a:t>What </a:t>
            </a:r>
            <a:r>
              <a:rPr lang="en-US" sz="3200" dirty="0"/>
              <a:t>can you do to ensure that an email request for information you receive is legitimate?</a:t>
            </a:r>
          </a:p>
        </p:txBody>
      </p:sp>
    </p:spTree>
    <p:extLst>
      <p:ext uri="{BB962C8B-B14F-4D97-AF65-F5344CB8AC3E}">
        <p14:creationId xmlns:p14="http://schemas.microsoft.com/office/powerpoint/2010/main" val="18045486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407624"/>
            <a:ext cx="10058400" cy="856011"/>
          </a:xfrm>
        </p:spPr>
        <p:txBody>
          <a:bodyPr/>
          <a:lstStyle/>
          <a:p>
            <a:pPr algn="ctr"/>
            <a:r>
              <a:rPr lang="en-US" dirty="0"/>
              <a:t>CASE </a:t>
            </a:r>
            <a:r>
              <a:rPr lang="en-US" dirty="0" smtClean="0"/>
              <a:t>4 Solution </a:t>
            </a:r>
            <a:endParaRPr lang="en-US" dirty="0"/>
          </a:p>
        </p:txBody>
      </p:sp>
      <p:sp>
        <p:nvSpPr>
          <p:cNvPr id="3" name="Content Placeholder 2"/>
          <p:cNvSpPr>
            <a:spLocks noGrp="1"/>
          </p:cNvSpPr>
          <p:nvPr>
            <p:ph idx="1"/>
          </p:nvPr>
        </p:nvSpPr>
        <p:spPr/>
        <p:txBody>
          <a:bodyPr>
            <a:normAutofit lnSpcReduction="10000"/>
          </a:bodyPr>
          <a:lstStyle/>
          <a:p>
            <a:r>
              <a:rPr lang="en-US" sz="3200" dirty="0"/>
              <a:t>If you receive an email requesting detailed financial and personal information, take a moment to call the company to verify the request. You can also directly access the Web site through your browser (do not click on the link provided in the email) to check if they are updating information. In the case of the eBay scam, it would have been a good idea to call the company, report the email and check if they sent it out in error. You should also report all email scams to the police.</a:t>
            </a:r>
          </a:p>
        </p:txBody>
      </p:sp>
    </p:spTree>
    <p:extLst>
      <p:ext uri="{BB962C8B-B14F-4D97-AF65-F5344CB8AC3E}">
        <p14:creationId xmlns:p14="http://schemas.microsoft.com/office/powerpoint/2010/main" val="34358871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407624"/>
            <a:ext cx="10058400" cy="856011"/>
          </a:xfrm>
        </p:spPr>
        <p:txBody>
          <a:bodyPr/>
          <a:lstStyle/>
          <a:p>
            <a:pPr algn="ctr"/>
            <a:r>
              <a:rPr lang="en-US" dirty="0"/>
              <a:t>CASE </a:t>
            </a:r>
            <a:r>
              <a:rPr lang="en-US" dirty="0" smtClean="0"/>
              <a:t>5 </a:t>
            </a:r>
            <a:r>
              <a:rPr lang="en-US" dirty="0"/>
              <a:t>Scenario </a:t>
            </a:r>
          </a:p>
        </p:txBody>
      </p:sp>
      <p:sp>
        <p:nvSpPr>
          <p:cNvPr id="3" name="Content Placeholder 2"/>
          <p:cNvSpPr>
            <a:spLocks noGrp="1"/>
          </p:cNvSpPr>
          <p:nvPr>
            <p:ph idx="1"/>
          </p:nvPr>
        </p:nvSpPr>
        <p:spPr/>
        <p:txBody>
          <a:bodyPr>
            <a:normAutofit fontScale="85000" lnSpcReduction="20000"/>
          </a:bodyPr>
          <a:lstStyle/>
          <a:p>
            <a:r>
              <a:rPr lang="en-US" sz="3200" dirty="0"/>
              <a:t>A university student’s wallet was stolen, but he didn’t think the thieves wanted more than the cash so he did not report the theft to police right away. Within hours, the thieves had emptied his checking account using his debit card and charged $5,000 worth of purchases on his existing credit cards. They also started the process to open new credit accounts in his name. However, it took months for him to learn the full extent of the theft. Card issuers started sending notices and calling, looking for payment on credit cards he knew nothing about. More than six months after the incident, the student is still trying to straighten out his credit. He cannot request a loan or open a credit card account because of the damage to his credit report. </a:t>
            </a:r>
            <a:endParaRPr lang="en-US" sz="3200" dirty="0" smtClean="0"/>
          </a:p>
          <a:p>
            <a:r>
              <a:rPr lang="en-US" sz="3200" dirty="0" smtClean="0"/>
              <a:t>What </a:t>
            </a:r>
            <a:r>
              <a:rPr lang="en-US" sz="3200" dirty="0"/>
              <a:t>could this university student have done to prevent the thieves from causing this much damage to his credit history?</a:t>
            </a:r>
          </a:p>
        </p:txBody>
      </p:sp>
    </p:spTree>
    <p:extLst>
      <p:ext uri="{BB962C8B-B14F-4D97-AF65-F5344CB8AC3E}">
        <p14:creationId xmlns:p14="http://schemas.microsoft.com/office/powerpoint/2010/main" val="12072117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407624"/>
            <a:ext cx="10058400" cy="856011"/>
          </a:xfrm>
        </p:spPr>
        <p:txBody>
          <a:bodyPr/>
          <a:lstStyle/>
          <a:p>
            <a:pPr algn="ctr"/>
            <a:r>
              <a:rPr lang="en-US" dirty="0"/>
              <a:t>CASE </a:t>
            </a:r>
            <a:r>
              <a:rPr lang="en-US" dirty="0" smtClean="0"/>
              <a:t>5 Solution </a:t>
            </a:r>
            <a:endParaRPr lang="en-US" dirty="0"/>
          </a:p>
        </p:txBody>
      </p:sp>
      <p:sp>
        <p:nvSpPr>
          <p:cNvPr id="3" name="Content Placeholder 2"/>
          <p:cNvSpPr>
            <a:spLocks noGrp="1"/>
          </p:cNvSpPr>
          <p:nvPr>
            <p:ph idx="1"/>
          </p:nvPr>
        </p:nvSpPr>
        <p:spPr/>
        <p:txBody>
          <a:bodyPr>
            <a:normAutofit fontScale="77500" lnSpcReduction="20000"/>
          </a:bodyPr>
          <a:lstStyle/>
          <a:p>
            <a:r>
              <a:rPr lang="en-US" sz="3200" dirty="0"/>
              <a:t>Keeping a debit card in an unlocked or open location can invite trouble. Keep your debit card with you, or concealed in a safe location at all times. NEVER tell anyone your PIN, and never store it anywhere someone might find it or write the PIN on the card. Don’t choose a PIN someone can easily figure out. Always record your transactions and keep receipts in a safe place until you destroy them after reconciling your statements. Be aware that receipts for off-line debit transactions may contain your entire account number. Remember that debit cards often have the option to sign, so you do not need a PIN to use it. This case can present an opportunity to discuss the fact that, sadly, it’s not always possible to trust acquaintances, and even friends have been known to take cards without permission. Consider discussing with participants how to safeguard their credit or debit card, as well as their friendships, by keeping their cards private and out of reach.</a:t>
            </a:r>
          </a:p>
        </p:txBody>
      </p:sp>
    </p:spTree>
    <p:extLst>
      <p:ext uri="{BB962C8B-B14F-4D97-AF65-F5344CB8AC3E}">
        <p14:creationId xmlns:p14="http://schemas.microsoft.com/office/powerpoint/2010/main" val="2967169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407624"/>
            <a:ext cx="10058400" cy="856011"/>
          </a:xfrm>
        </p:spPr>
        <p:txBody>
          <a:bodyPr/>
          <a:lstStyle/>
          <a:p>
            <a:pPr algn="ctr"/>
            <a:r>
              <a:rPr lang="en-US" dirty="0" smtClean="0"/>
              <a:t>Personal Experience</a:t>
            </a:r>
            <a:endParaRPr lang="en-US" dirty="0"/>
          </a:p>
        </p:txBody>
      </p:sp>
      <p:sp>
        <p:nvSpPr>
          <p:cNvPr id="3" name="Content Placeholder 2"/>
          <p:cNvSpPr>
            <a:spLocks noGrp="1"/>
          </p:cNvSpPr>
          <p:nvPr>
            <p:ph idx="1"/>
          </p:nvPr>
        </p:nvSpPr>
        <p:spPr/>
        <p:txBody>
          <a:bodyPr>
            <a:normAutofit/>
          </a:bodyPr>
          <a:lstStyle/>
          <a:p>
            <a:r>
              <a:rPr lang="en-US" sz="3200" dirty="0" smtClean="0"/>
              <a:t>The only problem was, that I hadn’t ordered anything and it became painfully evident my eBay account had been hacked. What was the motivation behind this action? Apparently, someone really, really wanted this:</a:t>
            </a:r>
          </a:p>
          <a:p>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280" y="3723701"/>
            <a:ext cx="10058400" cy="2490466"/>
          </a:xfrm>
          <a:prstGeom prst="rect">
            <a:avLst/>
          </a:prstGeom>
        </p:spPr>
      </p:pic>
    </p:spTree>
    <p:extLst>
      <p:ext uri="{BB962C8B-B14F-4D97-AF65-F5344CB8AC3E}">
        <p14:creationId xmlns:p14="http://schemas.microsoft.com/office/powerpoint/2010/main" val="1805776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407624"/>
            <a:ext cx="10058400" cy="856011"/>
          </a:xfrm>
        </p:spPr>
        <p:txBody>
          <a:bodyPr/>
          <a:lstStyle/>
          <a:p>
            <a:pPr algn="ctr"/>
            <a:r>
              <a:rPr lang="en-US" dirty="0" smtClean="0"/>
              <a:t>Personal Experience</a:t>
            </a:r>
            <a:endParaRPr lang="en-US" dirty="0"/>
          </a:p>
        </p:txBody>
      </p:sp>
      <p:sp>
        <p:nvSpPr>
          <p:cNvPr id="3" name="Content Placeholder 2"/>
          <p:cNvSpPr>
            <a:spLocks noGrp="1"/>
          </p:cNvSpPr>
          <p:nvPr>
            <p:ph idx="1"/>
          </p:nvPr>
        </p:nvSpPr>
        <p:spPr/>
        <p:txBody>
          <a:bodyPr>
            <a:normAutofit/>
          </a:bodyPr>
          <a:lstStyle/>
          <a:p>
            <a:r>
              <a:rPr lang="en-US" sz="3200" dirty="0" smtClean="0"/>
              <a:t>A state of the art, </a:t>
            </a:r>
            <a:r>
              <a:rPr lang="en-US" sz="3200" dirty="0" err="1" smtClean="0"/>
              <a:t>SoundCraft</a:t>
            </a:r>
            <a:r>
              <a:rPr lang="en-US" sz="3200" dirty="0" smtClean="0"/>
              <a:t> Ui24R Digital Mixer! I could hear the hi fidelity as I read description. Except, I didn’t want or request this item. Nor did I ever receive it.  </a:t>
            </a:r>
          </a:p>
          <a:p>
            <a:r>
              <a:rPr lang="en-US" sz="3200" dirty="0" smtClean="0"/>
              <a:t>Unfortunately, however, the thieves were able to charge my credit card in full for the item, as evidenced by my PayPal receipt for $885.00! </a:t>
            </a:r>
            <a:endParaRPr lang="en-US" sz="3200" dirty="0"/>
          </a:p>
        </p:txBody>
      </p:sp>
    </p:spTree>
    <p:extLst>
      <p:ext uri="{BB962C8B-B14F-4D97-AF65-F5344CB8AC3E}">
        <p14:creationId xmlns:p14="http://schemas.microsoft.com/office/powerpoint/2010/main" val="1754176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407624"/>
            <a:ext cx="10058400" cy="1244906"/>
          </a:xfrm>
        </p:spPr>
        <p:txBody>
          <a:bodyPr>
            <a:normAutofit fontScale="90000"/>
          </a:bodyPr>
          <a:lstStyle/>
          <a:p>
            <a:pPr algn="ctr"/>
            <a:r>
              <a:rPr lang="en-US" dirty="0" smtClean="0"/>
              <a:t>What is the first thing you do if you’re a victim of identity theft?</a:t>
            </a:r>
            <a:endParaRPr lang="en-US" dirty="0"/>
          </a:p>
        </p:txBody>
      </p:sp>
      <p:sp>
        <p:nvSpPr>
          <p:cNvPr id="3" name="Content Placeholder 2"/>
          <p:cNvSpPr>
            <a:spLocks noGrp="1"/>
          </p:cNvSpPr>
          <p:nvPr>
            <p:ph idx="1"/>
          </p:nvPr>
        </p:nvSpPr>
        <p:spPr/>
        <p:txBody>
          <a:bodyPr>
            <a:normAutofit/>
          </a:bodyPr>
          <a:lstStyle/>
          <a:p>
            <a:pPr marL="514350" indent="-514350">
              <a:buAutoNum type="arabicPeriod"/>
            </a:pPr>
            <a:r>
              <a:rPr lang="en-US" sz="3200" dirty="0" smtClean="0"/>
              <a:t>Stop any further damage – Go to each credit reporting agency and place a credit freeze on your account</a:t>
            </a:r>
          </a:p>
          <a:p>
            <a:pPr marL="514350" indent="-514350">
              <a:buAutoNum type="arabicPeriod"/>
            </a:pPr>
            <a:endParaRPr lang="en-US" sz="3200" dirty="0" smtClean="0"/>
          </a:p>
          <a:p>
            <a:pPr marL="806958" lvl="1" indent="-514350">
              <a:buAutoNum type="arabicPeriod"/>
            </a:pPr>
            <a:r>
              <a:rPr lang="en-US" sz="3000" dirty="0" smtClean="0"/>
              <a:t>Experian</a:t>
            </a:r>
          </a:p>
          <a:p>
            <a:pPr marL="806958" lvl="1" indent="-514350">
              <a:buAutoNum type="arabicPeriod"/>
            </a:pPr>
            <a:r>
              <a:rPr lang="en-US" sz="3000" dirty="0" smtClean="0"/>
              <a:t>Transunion</a:t>
            </a:r>
          </a:p>
          <a:p>
            <a:pPr marL="806958" lvl="1" indent="-514350">
              <a:buAutoNum type="arabicPeriod"/>
            </a:pPr>
            <a:r>
              <a:rPr lang="en-US" sz="3000" dirty="0" smtClean="0"/>
              <a:t>Equifax</a:t>
            </a:r>
          </a:p>
          <a:p>
            <a:pPr marL="514350" indent="-514350">
              <a:buAutoNum type="arabicPeriod"/>
            </a:pPr>
            <a:endParaRPr lang="en-US" sz="3200" dirty="0"/>
          </a:p>
        </p:txBody>
      </p:sp>
    </p:spTree>
    <p:extLst>
      <p:ext uri="{BB962C8B-B14F-4D97-AF65-F5344CB8AC3E}">
        <p14:creationId xmlns:p14="http://schemas.microsoft.com/office/powerpoint/2010/main" val="3736768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407624"/>
            <a:ext cx="10058400" cy="856011"/>
          </a:xfrm>
        </p:spPr>
        <p:txBody>
          <a:bodyPr>
            <a:noAutofit/>
          </a:bodyPr>
          <a:lstStyle/>
          <a:p>
            <a:pPr algn="ctr"/>
            <a:r>
              <a:rPr lang="en-US" sz="3200" dirty="0" smtClean="0"/>
              <a:t>Experian Website: </a:t>
            </a:r>
            <a:r>
              <a:rPr lang="en-US" sz="3200" dirty="0">
                <a:hlinkClick r:id="rId2"/>
              </a:rPr>
              <a:t>https://www.experian.com/blogs/ask-experian/how-to-freeze-your-credit-report-for-free/</a:t>
            </a:r>
            <a:endParaRPr lang="en-US" sz="3200" dirty="0"/>
          </a:p>
        </p:txBody>
      </p:sp>
      <p:pic>
        <p:nvPicPr>
          <p:cNvPr id="7" name="Content Placeholder 6"/>
          <p:cNvPicPr>
            <a:picLocks noGrp="1" noChangeAspect="1"/>
          </p:cNvPicPr>
          <p:nvPr>
            <p:ph idx="1"/>
          </p:nvPr>
        </p:nvPicPr>
        <p:blipFill>
          <a:blip r:embed="rId3"/>
          <a:stretch>
            <a:fillRect/>
          </a:stretch>
        </p:blipFill>
        <p:spPr>
          <a:xfrm>
            <a:off x="1432984" y="1846263"/>
            <a:ext cx="9386358" cy="4022725"/>
          </a:xfrm>
          <a:prstGeom prst="rect">
            <a:avLst/>
          </a:prstGeom>
        </p:spPr>
      </p:pic>
    </p:spTree>
    <p:extLst>
      <p:ext uri="{BB962C8B-B14F-4D97-AF65-F5344CB8AC3E}">
        <p14:creationId xmlns:p14="http://schemas.microsoft.com/office/powerpoint/2010/main" val="2022427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407624"/>
            <a:ext cx="10058400" cy="856011"/>
          </a:xfrm>
        </p:spPr>
        <p:txBody>
          <a:bodyPr>
            <a:noAutofit/>
          </a:bodyPr>
          <a:lstStyle/>
          <a:p>
            <a:pPr algn="ctr"/>
            <a:r>
              <a:rPr lang="en-US" sz="2800" dirty="0" smtClean="0"/>
              <a:t>Transunion Website: </a:t>
            </a:r>
            <a:r>
              <a:rPr lang="en-US" sz="2800" dirty="0">
                <a:hlinkClick r:id="rId2"/>
              </a:rPr>
              <a:t>https://www.transunion.com/credit-freeze</a:t>
            </a:r>
            <a:endParaRPr lang="en-US" sz="2800" dirty="0"/>
          </a:p>
        </p:txBody>
      </p:sp>
      <p:pic>
        <p:nvPicPr>
          <p:cNvPr id="4" name="Content Placeholder 3"/>
          <p:cNvPicPr>
            <a:picLocks noGrp="1" noChangeAspect="1"/>
          </p:cNvPicPr>
          <p:nvPr>
            <p:ph idx="1"/>
          </p:nvPr>
        </p:nvPicPr>
        <p:blipFill>
          <a:blip r:embed="rId3"/>
          <a:stretch>
            <a:fillRect/>
          </a:stretch>
        </p:blipFill>
        <p:spPr>
          <a:xfrm>
            <a:off x="1200839" y="1739900"/>
            <a:ext cx="9954841" cy="4129088"/>
          </a:xfrm>
          <a:prstGeom prst="rect">
            <a:avLst/>
          </a:prstGeom>
        </p:spPr>
      </p:pic>
      <p:pic>
        <p:nvPicPr>
          <p:cNvPr id="3" name="Picture 2"/>
          <p:cNvPicPr>
            <a:picLocks noChangeAspect="1"/>
          </p:cNvPicPr>
          <p:nvPr/>
        </p:nvPicPr>
        <p:blipFill>
          <a:blip r:embed="rId4"/>
          <a:stretch>
            <a:fillRect/>
          </a:stretch>
        </p:blipFill>
        <p:spPr>
          <a:xfrm>
            <a:off x="1200839" y="1739901"/>
            <a:ext cx="9954841" cy="4451579"/>
          </a:xfrm>
          <a:prstGeom prst="rect">
            <a:avLst/>
          </a:prstGeom>
        </p:spPr>
      </p:pic>
    </p:spTree>
    <p:extLst>
      <p:ext uri="{BB962C8B-B14F-4D97-AF65-F5344CB8AC3E}">
        <p14:creationId xmlns:p14="http://schemas.microsoft.com/office/powerpoint/2010/main" val="926904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407624"/>
            <a:ext cx="10058400" cy="856011"/>
          </a:xfrm>
        </p:spPr>
        <p:txBody>
          <a:bodyPr>
            <a:noAutofit/>
          </a:bodyPr>
          <a:lstStyle/>
          <a:p>
            <a:pPr algn="ctr"/>
            <a:r>
              <a:rPr lang="en-US" sz="3200" dirty="0" smtClean="0"/>
              <a:t>Equifax Website: </a:t>
            </a:r>
            <a:r>
              <a:rPr lang="en-US" sz="3200" dirty="0">
                <a:hlinkClick r:id="rId2"/>
              </a:rPr>
              <a:t>https://www.equifax.com/personal/credit-report-services/credit-freeze/</a:t>
            </a:r>
            <a:endParaRPr lang="en-US" sz="3200" dirty="0"/>
          </a:p>
        </p:txBody>
      </p:sp>
      <p:pic>
        <p:nvPicPr>
          <p:cNvPr id="4" name="Content Placeholder 3"/>
          <p:cNvPicPr>
            <a:picLocks noGrp="1" noChangeAspect="1"/>
          </p:cNvPicPr>
          <p:nvPr>
            <p:ph idx="1"/>
          </p:nvPr>
        </p:nvPicPr>
        <p:blipFill>
          <a:blip r:embed="rId3"/>
          <a:stretch>
            <a:fillRect/>
          </a:stretch>
        </p:blipFill>
        <p:spPr>
          <a:xfrm>
            <a:off x="1200839" y="1739900"/>
            <a:ext cx="9954841" cy="4129088"/>
          </a:xfrm>
          <a:prstGeom prst="rect">
            <a:avLst/>
          </a:prstGeom>
        </p:spPr>
      </p:pic>
    </p:spTree>
    <p:extLst>
      <p:ext uri="{BB962C8B-B14F-4D97-AF65-F5344CB8AC3E}">
        <p14:creationId xmlns:p14="http://schemas.microsoft.com/office/powerpoint/2010/main" val="2567081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407624"/>
            <a:ext cx="10058400" cy="1311007"/>
          </a:xfrm>
        </p:spPr>
        <p:txBody>
          <a:bodyPr>
            <a:noAutofit/>
          </a:bodyPr>
          <a:lstStyle/>
          <a:p>
            <a:pPr algn="ctr"/>
            <a:r>
              <a:rPr lang="en-US" sz="3600" dirty="0" smtClean="0"/>
              <a:t>You’ve potentially stopped future fraudulent credit openings in your name, are there any existing fraudulent accounts in your name? How do you know?</a:t>
            </a:r>
            <a:endParaRPr lang="en-US" sz="3600" dirty="0"/>
          </a:p>
        </p:txBody>
      </p:sp>
      <p:sp>
        <p:nvSpPr>
          <p:cNvPr id="3" name="Content Placeholder 2"/>
          <p:cNvSpPr>
            <a:spLocks noGrp="1"/>
          </p:cNvSpPr>
          <p:nvPr>
            <p:ph idx="1"/>
          </p:nvPr>
        </p:nvSpPr>
        <p:spPr>
          <a:xfrm>
            <a:off x="1097280" y="1905918"/>
            <a:ext cx="10058400" cy="3963176"/>
          </a:xfrm>
        </p:spPr>
        <p:txBody>
          <a:bodyPr>
            <a:normAutofit fontScale="85000" lnSpcReduction="10000"/>
          </a:bodyPr>
          <a:lstStyle/>
          <a:p>
            <a:pPr marL="514350" indent="-514350">
              <a:buAutoNum type="arabicPeriod"/>
            </a:pPr>
            <a:r>
              <a:rPr lang="en-US" sz="3200" dirty="0" smtClean="0"/>
              <a:t>You need to get a copy of your credit report from each of the credit reporting agencies and look at all open credit in your name.</a:t>
            </a:r>
          </a:p>
          <a:p>
            <a:pPr marL="514350" indent="-514350">
              <a:buFont typeface="Calibri" panose="020F0502020204030204" pitchFamily="34" charset="0"/>
              <a:buAutoNum type="arabicPeriod"/>
            </a:pPr>
            <a:r>
              <a:rPr lang="en-US" sz="3200" dirty="0"/>
              <a:t>By law, </a:t>
            </a:r>
            <a:r>
              <a:rPr lang="en-US" sz="3200" dirty="0" smtClean="0"/>
              <a:t>Credit Reporting Agencies are required to provide you, at your request, a free </a:t>
            </a:r>
            <a:r>
              <a:rPr lang="en-US" sz="3200" dirty="0"/>
              <a:t>credit report from each of the three major credit reporting agencies every 12 months. If you suspect fraud, </a:t>
            </a:r>
            <a:r>
              <a:rPr lang="en-US" sz="3200" dirty="0" smtClean="0"/>
              <a:t>you will want to order all </a:t>
            </a:r>
            <a:r>
              <a:rPr lang="en-US" sz="3200" dirty="0"/>
              <a:t>three </a:t>
            </a:r>
            <a:r>
              <a:rPr lang="en-US" sz="3200" dirty="0" smtClean="0"/>
              <a:t>reports immediately. One report from </a:t>
            </a:r>
            <a:r>
              <a:rPr lang="en-US" sz="3200" dirty="0"/>
              <a:t>each of the </a:t>
            </a:r>
            <a:r>
              <a:rPr lang="en-US" sz="3200" dirty="0" smtClean="0"/>
              <a:t>agencies. </a:t>
            </a:r>
            <a:endParaRPr lang="en-US" sz="3200" dirty="0"/>
          </a:p>
          <a:p>
            <a:pPr marL="514350" indent="-514350">
              <a:buAutoNum type="arabicPeriod"/>
            </a:pPr>
            <a:r>
              <a:rPr lang="en-US" sz="3200" dirty="0" smtClean="0"/>
              <a:t>There are two websites you need to visit. The first is the Federal Trade Commission website: </a:t>
            </a:r>
          </a:p>
          <a:p>
            <a:pPr marL="514350" indent="-514350">
              <a:buAutoNum type="arabicPeriod"/>
            </a:pPr>
            <a:r>
              <a:rPr lang="en-US" sz="3200" dirty="0">
                <a:hlinkClick r:id="rId2"/>
              </a:rPr>
              <a:t>https://www.consumer.ftc.gov/articles/0155-free-credit-reports</a:t>
            </a:r>
            <a:endParaRPr lang="en-US" sz="3200" dirty="0" smtClean="0"/>
          </a:p>
        </p:txBody>
      </p:sp>
    </p:spTree>
    <p:extLst>
      <p:ext uri="{BB962C8B-B14F-4D97-AF65-F5344CB8AC3E}">
        <p14:creationId xmlns:p14="http://schemas.microsoft.com/office/powerpoint/2010/main" val="4163551794"/>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104</TotalTime>
  <Words>2281</Words>
  <Application>Microsoft Office PowerPoint</Application>
  <PresentationFormat>Widescreen</PresentationFormat>
  <Paragraphs>74</Paragraphs>
  <Slides>24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Calibri</vt:lpstr>
      <vt:lpstr>Calibri Light</vt:lpstr>
      <vt:lpstr>Retrospect</vt:lpstr>
      <vt:lpstr>Protecting Against Identity Fraud</vt:lpstr>
      <vt:lpstr>Personal Experience</vt:lpstr>
      <vt:lpstr>Personal Experience</vt:lpstr>
      <vt:lpstr>Personal Experience</vt:lpstr>
      <vt:lpstr>What is the first thing you do if you’re a victim of identity theft?</vt:lpstr>
      <vt:lpstr>Experian Website: https://www.experian.com/blogs/ask-experian/how-to-freeze-your-credit-report-for-free/</vt:lpstr>
      <vt:lpstr>Transunion Website: https://www.transunion.com/credit-freeze</vt:lpstr>
      <vt:lpstr>Equifax Website: https://www.equifax.com/personal/credit-report-services/credit-freeze/</vt:lpstr>
      <vt:lpstr>You’ve potentially stopped future fraudulent credit openings in your name, are there any existing fraudulent accounts in your name? How do you know?</vt:lpstr>
      <vt:lpstr>FTC Website</vt:lpstr>
      <vt:lpstr>Annualcreditreport.com</vt:lpstr>
      <vt:lpstr>With Credit Freezes in Place and Credit Reports Reviewed, How do I resolve established fraudulent accounts?</vt:lpstr>
      <vt:lpstr>Personal Experience</vt:lpstr>
      <vt:lpstr>Identity Theft Prevention Tips</vt:lpstr>
      <vt:lpstr>CASE 1 Scenario </vt:lpstr>
      <vt:lpstr>CASE 1 Solution </vt:lpstr>
      <vt:lpstr>CASE 2 Scenario </vt:lpstr>
      <vt:lpstr>CASE 2 Solution </vt:lpstr>
      <vt:lpstr>CASE 3 Scenario </vt:lpstr>
      <vt:lpstr>CASE 3 Solution </vt:lpstr>
      <vt:lpstr>CASE 4 Scenario </vt:lpstr>
      <vt:lpstr>CASE 4 Solution </vt:lpstr>
      <vt:lpstr>CASE 5 Scenario </vt:lpstr>
      <vt:lpstr>CASE 5 Solution </vt:lpstr>
    </vt:vector>
  </TitlesOfParts>
  <Company>Cache Valley Bank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Protecting Against Identity Fraud</dc:title>
  <dc:creator>Paul Irwin</dc:creator>
  <cp:lastModifiedBy>Paul Irwin</cp:lastModifiedBy>
  <cp:revision>13</cp:revision>
  <dcterms:created xsi:type="dcterms:W3CDTF">2018-11-07T17:00:05Z</dcterms:created>
  <dcterms:modified xsi:type="dcterms:W3CDTF">2019-09-30T21:51:24Z</dcterms:modified>
</cp:coreProperties>
</file>