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338" r:id="rId6"/>
    <p:sldId id="261" r:id="rId7"/>
    <p:sldId id="262" r:id="rId8"/>
    <p:sldId id="260" r:id="rId9"/>
    <p:sldId id="264" r:id="rId10"/>
    <p:sldId id="265" r:id="rId11"/>
    <p:sldId id="339" r:id="rId12"/>
    <p:sldId id="269" r:id="rId13"/>
    <p:sldId id="341" r:id="rId14"/>
    <p:sldId id="276" r:id="rId15"/>
    <p:sldId id="327" r:id="rId16"/>
    <p:sldId id="326" r:id="rId17"/>
    <p:sldId id="328" r:id="rId18"/>
    <p:sldId id="277" r:id="rId19"/>
    <p:sldId id="278" r:id="rId20"/>
    <p:sldId id="279" r:id="rId21"/>
    <p:sldId id="280" r:id="rId22"/>
    <p:sldId id="281" r:id="rId23"/>
    <p:sldId id="282" r:id="rId24"/>
    <p:sldId id="306" r:id="rId25"/>
    <p:sldId id="283" r:id="rId26"/>
    <p:sldId id="284" r:id="rId27"/>
    <p:sldId id="329" r:id="rId28"/>
    <p:sldId id="337" r:id="rId29"/>
    <p:sldId id="340" r:id="rId30"/>
    <p:sldId id="330" r:id="rId31"/>
    <p:sldId id="331" r:id="rId32"/>
    <p:sldId id="332" r:id="rId33"/>
    <p:sldId id="333" r:id="rId34"/>
    <p:sldId id="335" r:id="rId35"/>
    <p:sldId id="336" r:id="rId36"/>
    <p:sldId id="320" r:id="rId37"/>
    <p:sldId id="321" r:id="rId38"/>
    <p:sldId id="317" r:id="rId39"/>
    <p:sldId id="323" r:id="rId40"/>
    <p:sldId id="325" r:id="rId41"/>
    <p:sldId id="342"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Source Sans Pro" panose="020B0503030403020204" pitchFamily="34" charset="0"/>
      <p:regular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orient="horz" pos="96">
          <p15:clr>
            <a:srgbClr val="9AA0A6"/>
          </p15:clr>
        </p15:guide>
        <p15:guide id="3"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Ry2/L7cQEUpcDcAfWUGUDUjfV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guide orient="horz"/>
        <p:guide orient="horz" pos="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8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82"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59059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utah.gov/xcode/Title75/Chapter2A/75-2a.html?v=C75-2a_180001011800010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le.utah.gov/xcode/Title76/Chapter5/76-5-S111.html#76-5-111(5)" TargetMode="External"/><Relationship Id="rId5" Type="http://schemas.openxmlformats.org/officeDocument/2006/relationships/hyperlink" Target="https://le.utah.gov/xcode/Title76/Chapter5/76-5-S111.html#76-5-111(3)" TargetMode="External"/><Relationship Id="rId4" Type="http://schemas.openxmlformats.org/officeDocument/2006/relationships/hyperlink" Target="https://le.utah.gov/xcode/Title76/Chapter5/76-5-S111.html#76-5-111(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8" name="Google Shape;1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23a39df6d_6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823a39df6d_6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Discuss the importance of this administrative rule,especially as it pertains to self-neglect and victim with capacity declining the investigation. </a:t>
            </a:r>
            <a:endParaRPr dirty="0"/>
          </a:p>
        </p:txBody>
      </p:sp>
      <p:sp>
        <p:nvSpPr>
          <p:cNvPr id="273" name="Google Shape;273;g823a39df6d_6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Data represents Utah, we will customize data to an area when applicable.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FY19 2.56% support rate.</a:t>
            </a:r>
            <a:endParaRPr/>
          </a:p>
        </p:txBody>
      </p:sp>
      <p:sp>
        <p:nvSpPr>
          <p:cNvPr id="1158" name="Google Shape;115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23a39df6d_5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823a39df6d_5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Discuss types of abuse, specifically those that we do not have slides on.</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effectLst/>
                <a:latin typeface="Calibri"/>
                <a:ea typeface="Calibri"/>
                <a:cs typeface="Calibri"/>
                <a:sym typeface="Calibri"/>
              </a:rPr>
              <a:t>76-5-111</a:t>
            </a:r>
          </a:p>
          <a:p>
            <a:pPr marL="0" lvl="0" indent="0" algn="l" rtl="0">
              <a:lnSpc>
                <a:spcPct val="100000"/>
              </a:lnSpc>
              <a:spcBef>
                <a:spcPts val="0"/>
              </a:spcBef>
              <a:spcAft>
                <a:spcPts val="0"/>
              </a:spcAft>
              <a:buClr>
                <a:schemeClr val="dk1"/>
              </a:buClr>
              <a:buSzPts val="1200"/>
              <a:buFont typeface="Calibri"/>
              <a:buNone/>
            </a:pPr>
            <a:endParaRPr lang="en-US" sz="1200" b="1"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effectLst/>
                <a:latin typeface="Calibri"/>
                <a:ea typeface="Calibri"/>
                <a:cs typeface="Calibri"/>
                <a:sym typeface="Calibri"/>
              </a:rPr>
              <a:t>"Abuse" means:</a:t>
            </a:r>
            <a:r>
              <a:rPr lang="en-US" dirty="0">
                <a:effectLst/>
              </a:rPr>
              <a:t>(i)attempting to cause harm, intentionally or knowingly causing harm, or intentionally or knowingly placing another in fear of imminent harm;(ii)causing physical injury by knowing or intentional acts or omissions;(iii)unreasonable or inappropriate use of physical restraint, medication, or isolation that causes or is likely to cause harm to a vulnerable adult that is in conflict with a physician's orders or used as an unauthorized substitute for treatment, unless that conduct furthers the health and safety of the adult; or(iv)deprivation of life-sustaining treatment, except:(A)as provided in </a:t>
            </a:r>
            <a:r>
              <a:rPr lang="en-US" sz="1200" b="0" i="0" u="none" strike="noStrike" cap="none" dirty="0">
                <a:solidFill>
                  <a:schemeClr val="dk1"/>
                </a:solidFill>
                <a:effectLst/>
                <a:latin typeface="Calibri"/>
                <a:ea typeface="Calibri"/>
                <a:cs typeface="Calibri"/>
                <a:sym typeface="Calibri"/>
                <a:hlinkClick r:id="rId3"/>
              </a:rPr>
              <a:t>Title 75, Chapter 2a, Advance Health Care Directive Act</a:t>
            </a:r>
            <a:r>
              <a:rPr lang="en-US" dirty="0">
                <a:effectLst/>
              </a:rPr>
              <a:t>; or(B)when informed consent, as defined in this section, has been obtained.</a:t>
            </a:r>
          </a:p>
          <a:p>
            <a:pPr marL="0" lvl="0" indent="0" algn="l" rtl="0">
              <a:lnSpc>
                <a:spcPct val="100000"/>
              </a:lnSpc>
              <a:spcBef>
                <a:spcPts val="0"/>
              </a:spcBef>
              <a:spcAft>
                <a:spcPts val="0"/>
              </a:spcAft>
              <a:buClr>
                <a:schemeClr val="dk1"/>
              </a:buClr>
              <a:buSzPts val="1200"/>
              <a:buFont typeface="Calibri"/>
              <a:buNone/>
            </a:pPr>
            <a:endParaRPr lang="en-US" dirty="0">
              <a:effectLst/>
            </a:endParaRPr>
          </a:p>
          <a:p>
            <a:pPr marL="0" lvl="0" indent="0" algn="l" rtl="0">
              <a:lnSpc>
                <a:spcPct val="100000"/>
              </a:lnSpc>
              <a:spcBef>
                <a:spcPts val="0"/>
              </a:spcBef>
              <a:spcAft>
                <a:spcPts val="0"/>
              </a:spcAft>
              <a:buClr>
                <a:schemeClr val="dk1"/>
              </a:buClr>
              <a:buSzPts val="1200"/>
              <a:buFont typeface="Calibri"/>
              <a:buNone/>
            </a:pPr>
            <a:r>
              <a:rPr lang="en-US" dirty="0">
                <a:effectLst/>
              </a:rPr>
              <a:t>"Isolation" means knowingly or intentionally preventing a vulnerable adult from having contact with another person, unless the restriction of personal rights is authorized by court order, by:(A)preventing the vulnerable adult from communicating, visiting, interacting, or initiating interaction with others, including receiving or inviting visitors, mail, or telephone calls, contrary to the express wishes of the vulnerable adult, or communicating to a visitor that the vulnerable adult is not present or does not want to meet with or talk to the visitor, knowing that communication to be false;(B)physically restraining the vulnerable adult in order to prevent the vulnerable adult from meeting with a visitor; or(C)making false or misleading statements to the vulnerable adult in order to induce the vulnerable adult to refuse to receive communication from visitors or other family members.(ii)"Isolation" does not include an act:(A)intended in good faith to protect the physical or mental welfare of the vulnerable adult; or(B)performed pursuant to the treatment plan or instructions of a physician or other professional advisor of the vulnerable adult.</a:t>
            </a:r>
          </a:p>
          <a:p>
            <a:pPr marL="0" lvl="0" indent="0" algn="l" rtl="0">
              <a:lnSpc>
                <a:spcPct val="100000"/>
              </a:lnSpc>
              <a:spcBef>
                <a:spcPts val="0"/>
              </a:spcBef>
              <a:spcAft>
                <a:spcPts val="0"/>
              </a:spcAft>
              <a:buClr>
                <a:schemeClr val="dk1"/>
              </a:buClr>
              <a:buSzPts val="1200"/>
              <a:buFont typeface="Calibri"/>
              <a:buNone/>
            </a:pPr>
            <a:endParaRPr lang="en-US" dirty="0">
              <a:effectLst/>
            </a:endParaRPr>
          </a:p>
          <a:p>
            <a:pPr marL="0" lvl="0" indent="0" algn="l" rtl="0">
              <a:lnSpc>
                <a:spcPct val="100000"/>
              </a:lnSpc>
              <a:spcBef>
                <a:spcPts val="0"/>
              </a:spcBef>
              <a:spcAft>
                <a:spcPts val="0"/>
              </a:spcAft>
              <a:buClr>
                <a:schemeClr val="dk1"/>
              </a:buClr>
              <a:buSzPts val="1200"/>
              <a:buFont typeface="Calibri"/>
              <a:buNone/>
            </a:pPr>
            <a:r>
              <a:rPr lang="en-US" dirty="0">
                <a:effectLst/>
              </a:rPr>
              <a:t>Neglect" means:(i)failure of a caretaker to provide nutrition, clothing, shelter, supervision, personal care, or dental or other health care, or failure to provide protection from health and safety hazards or maltreatment;(ii)failure of a caretaker to provide care to a vulnerable adult in a timely manner and with the degree of care that a reasonable person in a like position would exercise;(iii)a pattern of conduct by a caretaker, without the vulnerable adult's informed consent, resulting in deprivation of food, water, medication, health care, shelter, cooling, heating, or other services necessary to maintain the vulnerable adult's well being;(iv)intentional failure by a caretaker to carry out a prescribed treatment plan that results or could result in physical injury or physical harm; or(v)abandonment by a caretaker.(p)(i)"Physical injury" includes damage to any bodily tissue caused by nontherapeutic conduct, to the extent that the tissue must undergo a healing process in order to be restored to a sound and healthy condition, or damage to any bodily tissue to the extent that the tissue cannot be restored to a sound and healthy condition.(ii)"Physical injury" includes skin bruising, a dislocation, physical pain, illness, impairment of physical function, a pressure sore, bleeding, malnutrition, dehydration, a burn, a bone fracture, a subdural hematoma, soft tissue swelling, injury to any internal organ, or any other physical condition that imperils the health or welfare of the vulnerable adult and is not a serious physical injury as defined in this section.</a:t>
            </a:r>
          </a:p>
          <a:p>
            <a:pPr marL="0" lvl="0" indent="0" algn="l" rtl="0">
              <a:lnSpc>
                <a:spcPct val="100000"/>
              </a:lnSpc>
              <a:spcBef>
                <a:spcPts val="0"/>
              </a:spcBef>
              <a:spcAft>
                <a:spcPts val="0"/>
              </a:spcAft>
              <a:buClr>
                <a:schemeClr val="dk1"/>
              </a:buClr>
              <a:buSzPts val="1200"/>
              <a:buFont typeface="Calibri"/>
              <a:buNone/>
            </a:pPr>
            <a:endParaRPr lang="en-US" dirty="0">
              <a:effectLst/>
            </a:endParaRPr>
          </a:p>
          <a:p>
            <a:pPr marL="0" lvl="0" indent="0" algn="l" rtl="0">
              <a:lnSpc>
                <a:spcPct val="100000"/>
              </a:lnSpc>
              <a:spcBef>
                <a:spcPts val="0"/>
              </a:spcBef>
              <a:spcAft>
                <a:spcPts val="0"/>
              </a:spcAft>
              <a:buClr>
                <a:schemeClr val="dk1"/>
              </a:buClr>
              <a:buSzPts val="1200"/>
              <a:buFont typeface="Calibri"/>
              <a:buNone/>
            </a:pPr>
            <a:r>
              <a:rPr lang="en-US" dirty="0">
                <a:effectLst/>
              </a:rPr>
              <a:t>The offense of personal dignity exploitation of a vulnerable adult is:(a)if done intentionally or knowingly, a class A misdemeanor; and(b)if done recklessly, a class B misdemeanor.(9)(a)A person commits the offense of financial exploitation of a vulnerable adult when the person:(i)is in a position of trust and confidence, or has a business relationship, with the vulnerable adult or has undue influence over the vulnerable adult and knowingly, by deception or intimidation, obtains or uses, or endeavors to obtain or use, the vulnerable adult's funds, credit, assets, or other property with the intent to temporarily or permanently deprive the vulnerable adult of the use, benefit, or possession of the adult's property, for the benefit of someone other than the vulnerable adult;(ii)knows or should know that the vulnerable adult lacks the capacity to consent, and obtains or uses, or endeavors to obtain or use, or assists another in obtaining or using or endeavoring to obtain or use, the vulnerable adult's funds, assets, or property with the intent to temporarily or permanently deprive the vulnerable adult of the use, benefit, or possession of the vulnerable adult's property for the benefit of someone other than the vulnerable adult;(iii)unjustly or improperly uses or manages the resources of a vulnerable adult for the profit or advantage of someone other than the vulnerable adult;(iv)unjustly or improperly uses a vulnerable adult's power of attorney or guardianship for the profit or advantage of someone other than the vulnerable adult; or(v)involves a vulnerable adult who lacks the capacity to consent in the facilitation or furtherance of any criminal activity.(b)A person is guilty of the offense of financial exploitation of a vulnerable adult as follows:(i)if done intentionally or knowingly and the aggregate value of the resources used or the profit made is or exceeds $5,000, the offense is a second degree felony;(ii)if done intentionally or knowingly and the aggregate value of the resources used or the profit made is less than $5,000 or cannot be determined, the offense is a third degree felony;(iii)if done recklessly, the offense is a class A misdemeanor; or(iv)if done with criminal negligence, the offense is a class B misdemeanor.(10)It does not constitute a defense to a prosecution for any violation of this section that the accused did not know the age of the victim.(11)An adult is not considered abused, neglected, or a vulnerable adult for the reason that the adult has chosen to rely solely upon religious, nonmedical forms of healing in lieu of medical care.(12)If an individual, including a caretaker, violates this section by willfully isolating a vulnerable adult, in addition to the penalties under Subsection </a:t>
            </a:r>
            <a:r>
              <a:rPr lang="en-US" sz="1200" b="0" i="0" u="none" strike="noStrike" cap="none" dirty="0">
                <a:solidFill>
                  <a:schemeClr val="dk1"/>
                </a:solidFill>
                <a:effectLst/>
                <a:latin typeface="Calibri"/>
                <a:ea typeface="Calibri"/>
                <a:cs typeface="Calibri"/>
                <a:sym typeface="Calibri"/>
                <a:hlinkClick r:id="rId4"/>
              </a:rPr>
              <a:t>(2)</a:t>
            </a:r>
            <a:r>
              <a:rPr lang="en-US" dirty="0">
                <a:effectLst/>
              </a:rPr>
              <a:t> or </a:t>
            </a:r>
            <a:r>
              <a:rPr lang="en-US" sz="1200" b="0" i="0" u="none" strike="noStrike" cap="none" dirty="0">
                <a:solidFill>
                  <a:schemeClr val="dk1"/>
                </a:solidFill>
                <a:effectLst/>
                <a:latin typeface="Calibri"/>
                <a:ea typeface="Calibri"/>
                <a:cs typeface="Calibri"/>
                <a:sym typeface="Calibri"/>
                <a:hlinkClick r:id="rId5"/>
              </a:rPr>
              <a:t>(3)</a:t>
            </a:r>
            <a:r>
              <a:rPr lang="en-US" dirty="0">
                <a:effectLst/>
              </a:rPr>
              <a:t>, the court may require that the individual:(a)undergo appropriate counseling as a condition of the sentence; and(b)pay for the costs of the ordered counseling.</a:t>
            </a:r>
          </a:p>
          <a:p>
            <a:pPr marL="0" lvl="0" indent="0" algn="l" rtl="0">
              <a:lnSpc>
                <a:spcPct val="100000"/>
              </a:lnSpc>
              <a:spcBef>
                <a:spcPts val="0"/>
              </a:spcBef>
              <a:spcAft>
                <a:spcPts val="0"/>
              </a:spcAft>
              <a:buClr>
                <a:schemeClr val="dk1"/>
              </a:buClr>
              <a:buSzPts val="1200"/>
              <a:buFont typeface="Calibri"/>
              <a:buNone/>
            </a:pPr>
            <a:endParaRPr lang="en-US" dirty="0">
              <a:effectLst/>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effectLst/>
                <a:latin typeface="Calibri"/>
                <a:ea typeface="Calibri"/>
                <a:cs typeface="Calibri"/>
                <a:sym typeface="Calibri"/>
              </a:rPr>
              <a:t>Except as provided in Subsection </a:t>
            </a:r>
            <a:r>
              <a:rPr lang="en-US" sz="1200" b="0" i="0" u="none" strike="noStrike" cap="none" dirty="0">
                <a:solidFill>
                  <a:schemeClr val="dk1"/>
                </a:solidFill>
                <a:effectLst/>
                <a:latin typeface="Calibri"/>
                <a:ea typeface="Calibri"/>
                <a:cs typeface="Calibri"/>
                <a:sym typeface="Calibri"/>
                <a:hlinkClick r:id="rId6"/>
              </a:rPr>
              <a:t>(5)</a:t>
            </a:r>
            <a:r>
              <a:rPr lang="en-US" sz="1200" b="0" i="0" u="none" strike="noStrike" cap="none" dirty="0">
                <a:solidFill>
                  <a:schemeClr val="dk1"/>
                </a:solidFill>
                <a:effectLst/>
                <a:latin typeface="Calibri"/>
                <a:ea typeface="Calibri"/>
                <a:cs typeface="Calibri"/>
                <a:sym typeface="Calibri"/>
              </a:rPr>
              <a:t>, a caretaker of a vulnerable adult commits the offense of personal dignity exploitation of the vulnerable adult if the caretaker intentionally, knowingly, or recklessly:</a:t>
            </a:r>
            <a:r>
              <a:rPr lang="en-US" dirty="0">
                <a:effectLst/>
              </a:rPr>
              <a:t>(a)creates, transmits, or displays a photographic or electronic image or recording of the vulnerable adult:(i)to which creation, transmission, or display a reasonable person would not consent; and(ii)(A)that shows the vulnerable adult's unclothed breasts, buttocks, anus, genitals, or pubic area;(B)that displays the clothed area of only the vulnerable adult's breasts, buttocks, anus, genitals, or pubic area; or(C)that shows the vulnerable adult engaged in conduct that is harmful to the mental or physical health or safety of the vulnerable adult; or(b)causes the vulnerable adult to participate in an act that is highly offensive or demeaning to the vulnerable adult:(i)in which a reasonable person would not participate; or(ii)that is harmful to the mental or physical health or safety of the vulnerable adult.</a:t>
            </a:r>
            <a:endParaRPr dirty="0"/>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304" name="Google Shape;304;g823a39df6d_5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23a39df6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823a39df6d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6" name="Google Shape;376;g823a39df6d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47" name="Google Shape;24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9" name="Google Shape;239;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55" name="Google Shape;255;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23a39df6d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823a39df6d_4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4" name="Google Shape;384;g823a39df6d_4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23a39df6d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823a39df6d_4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Examples to emphasize</a:t>
            </a:r>
            <a:endParaRPr dirty="0"/>
          </a:p>
        </p:txBody>
      </p:sp>
      <p:sp>
        <p:nvSpPr>
          <p:cNvPr id="392" name="Google Shape;392;g823a39df6d_4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23a39df6d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823a39df6d_4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0" name="Google Shape;400;g823a39df6d_4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23a39df6d_6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justice.gov</a:t>
            </a:r>
            <a:endParaRPr dirty="0"/>
          </a:p>
        </p:txBody>
      </p:sp>
      <p:sp>
        <p:nvSpPr>
          <p:cNvPr id="207" name="Google Shape;207;g823a39df6d_6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23a39df6d_4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823a39df6d_4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8" name="Google Shape;408;g823a39df6d_4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23a39df6d_4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823a39df6d_4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6" name="Google Shape;416;g823a39df6d_4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f3a2ab0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8f3a2ab0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*Advanced class</a:t>
            </a:r>
            <a:endParaRPr dirty="0"/>
          </a:p>
          <a:p>
            <a:pPr marL="0" lvl="0" indent="0" algn="l" rtl="0">
              <a:lnSpc>
                <a:spcPct val="100000"/>
              </a:lnSpc>
              <a:spcBef>
                <a:spcPts val="0"/>
              </a:spcBef>
              <a:spcAft>
                <a:spcPts val="0"/>
              </a:spcAft>
              <a:buSzPts val="1400"/>
              <a:buNone/>
            </a:pPr>
            <a:r>
              <a:rPr lang="en-US" dirty="0"/>
              <a:t>To utilize auditor, we must have an open case, if there is not an open case, we need to have them call intake and open one; as a reminder they have to meet the criteria for an allegation of financial exploitation and vulnerable adult to utilize this service. No dollar threshold, but there is a process for both internal financial audit and external which is utilized for more complex cases.</a:t>
            </a:r>
            <a:endParaRPr dirty="0"/>
          </a:p>
        </p:txBody>
      </p:sp>
      <p:sp>
        <p:nvSpPr>
          <p:cNvPr id="424" name="Google Shape;424;g8f3a2ab02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56921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23a39df6d_5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823a39df6d_5_4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6" name="Google Shape;626;g823a39df6d_5_4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23a39df6d_7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823a39df6d_7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Make sure emphasize that APS does not do scams. Provide handout on scams.</a:t>
            </a:r>
            <a:endParaRPr dirty="0"/>
          </a:p>
        </p:txBody>
      </p:sp>
      <p:sp>
        <p:nvSpPr>
          <p:cNvPr id="432" name="Google Shape;432;g823a39df6d_7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f3a2ab02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8f3a2ab026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2" name="Google Shape;442;g8f3a2ab026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71" name="Google Shape;271;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71" name="Google Shape;271;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340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91" name="Google Shape;291;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00" name="Google Shape;300;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23a39df6d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Comment that it is similar to child abuse.</a:t>
            </a:r>
            <a:endParaRPr dirty="0"/>
          </a:p>
          <a:p>
            <a:pPr marL="0" lvl="0" indent="0" algn="l" rtl="0">
              <a:lnSpc>
                <a:spcPct val="100000"/>
              </a:lnSpc>
              <a:spcBef>
                <a:spcPts val="0"/>
              </a:spcBef>
              <a:spcAft>
                <a:spcPts val="0"/>
              </a:spcAft>
              <a:buClr>
                <a:schemeClr val="dk1"/>
              </a:buClr>
              <a:buSzPts val="1200"/>
              <a:buFont typeface="Calibri"/>
              <a:buNone/>
            </a:pPr>
            <a:r>
              <a:rPr lang="en-US" dirty="0">
                <a:highlight>
                  <a:srgbClr val="FFFFFF"/>
                </a:highlight>
              </a:rPr>
              <a:t>Failure to report is a class B misdemeanor (UCA 76-5-111.1(4))</a:t>
            </a:r>
            <a:endParaRPr dirty="0"/>
          </a:p>
        </p:txBody>
      </p:sp>
      <p:sp>
        <p:nvSpPr>
          <p:cNvPr id="214" name="Google Shape;214;g823a39df6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08" name="Google Shape;308;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16" name="Google Shape;316;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32" name="Google Shape;332;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40" name="Google Shape;340;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FINCEN &amp; SARS</a:t>
            </a:r>
            <a:endParaRPr dirty="0"/>
          </a:p>
        </p:txBody>
      </p:sp>
      <p:sp>
        <p:nvSpPr>
          <p:cNvPr id="748" name="Google Shape;74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97fd40ff8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97fd40ff81_1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Talk about Silver Alert is activated through local jurisdiction </a:t>
            </a:r>
            <a:endParaRPr dirty="0"/>
          </a:p>
        </p:txBody>
      </p:sp>
      <p:sp>
        <p:nvSpPr>
          <p:cNvPr id="757" name="Google Shape;757;g97fd40ff81_1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97fd40ff81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73" name="Google Shape;773;g97fd40ff81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91" name="Google Shape;79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Utah Code Annotated 62A-3-301(30)</a:t>
            </a:r>
            <a:endParaRPr dirty="0"/>
          </a:p>
        </p:txBody>
      </p:sp>
      <p:sp>
        <p:nvSpPr>
          <p:cNvPr id="221" name="Google Shape;2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Discuss Tribal contacts. </a:t>
            </a:r>
            <a:endParaRPr/>
          </a:p>
          <a:p>
            <a:pPr marL="0" lvl="0" indent="0" algn="l" rtl="0">
              <a:lnSpc>
                <a:spcPct val="100000"/>
              </a:lnSpc>
              <a:spcBef>
                <a:spcPts val="0"/>
              </a:spcBef>
              <a:spcAft>
                <a:spcPts val="0"/>
              </a:spcAft>
              <a:buClr>
                <a:schemeClr val="dk1"/>
              </a:buClr>
              <a:buSzPts val="1200"/>
              <a:buFont typeface="Calibri"/>
              <a:buNone/>
            </a:pPr>
            <a:r>
              <a:rPr lang="en-US"/>
              <a:t>Utah Administrative Rule 510-302-6</a:t>
            </a:r>
            <a:endParaRPr/>
          </a:p>
        </p:txBody>
      </p:sp>
      <p:sp>
        <p:nvSpPr>
          <p:cNvPr id="1112" name="Google Shape;111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23a39df6d_5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Email was specifically set up to receive law enforcement reports, however you may get a call back if all information is not included.</a:t>
            </a:r>
            <a:endParaRPr dirty="0"/>
          </a:p>
        </p:txBody>
      </p:sp>
      <p:sp>
        <p:nvSpPr>
          <p:cNvPr id="237" name="Google Shape;237;g823a39df6d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23a39df6d_7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823a39df6d_7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0" name="Google Shape;250;g823a39df6d_7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23a39df6d_5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t>
            </a:r>
            <a:r>
              <a:rPr lang="en-US" sz="1600" dirty="0">
                <a:solidFill>
                  <a:srgbClr val="3F3F3F"/>
                </a:solidFill>
              </a:rPr>
              <a:t>except in the event of exigent circumstances or if the vulnerable adult is in imminent harm)</a:t>
            </a:r>
            <a:endParaRPr sz="1600" dirty="0">
              <a:solidFill>
                <a:srgbClr val="3F3F3F"/>
              </a:solidFil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229" name="Google Shape;229;g823a39df6d_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23a39df6d_5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Discuss if cases are supported, how we work with LE, Attorneys, and the AP’s right to appeal.</a:t>
            </a:r>
            <a:endParaRPr dirty="0"/>
          </a:p>
          <a:p>
            <a:pPr marL="0" lvl="0" indent="0" algn="l" rtl="0">
              <a:lnSpc>
                <a:spcPct val="100000"/>
              </a:lnSpc>
              <a:spcBef>
                <a:spcPts val="0"/>
              </a:spcBef>
              <a:spcAft>
                <a:spcPts val="0"/>
              </a:spcAft>
              <a:buClr>
                <a:schemeClr val="dk1"/>
              </a:buClr>
              <a:buSzPts val="1200"/>
              <a:buFont typeface="Calibri"/>
              <a:buNone/>
            </a:pPr>
            <a:r>
              <a:rPr lang="en-US" dirty="0"/>
              <a:t>Talk about after hour emergencies.</a:t>
            </a:r>
            <a:endParaRPr dirty="0"/>
          </a:p>
        </p:txBody>
      </p:sp>
      <p:sp>
        <p:nvSpPr>
          <p:cNvPr id="265" name="Google Shape;265;g823a39df6d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2"/>
          <p:cNvSpPr/>
          <p:nvPr/>
        </p:nvSpPr>
        <p:spPr>
          <a:xfrm>
            <a:off x="0" y="3928428"/>
            <a:ext cx="9144000" cy="126855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7" name="Google Shape;17;p22"/>
          <p:cNvSpPr txBox="1">
            <a:spLocks noGrp="1"/>
          </p:cNvSpPr>
          <p:nvPr>
            <p:ph type="subTitle" idx="1"/>
          </p:nvPr>
        </p:nvSpPr>
        <p:spPr>
          <a:xfrm>
            <a:off x="1371600" y="4118495"/>
            <a:ext cx="6400800" cy="53940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lt1"/>
              </a:buClr>
              <a:buSzPts val="3200"/>
              <a:buNone/>
              <a:defRPr sz="3200">
                <a:solidFill>
                  <a:schemeClr val="lt1"/>
                </a:solidFill>
              </a:defRPr>
            </a:lvl1pPr>
            <a:lvl2pPr lvl="1" algn="ctr">
              <a:lnSpc>
                <a:spcPct val="100000"/>
              </a:lnSpc>
              <a:spcBef>
                <a:spcPts val="480"/>
              </a:spcBef>
              <a:spcAft>
                <a:spcPts val="0"/>
              </a:spcAft>
              <a:buClr>
                <a:srgbClr val="929FB4"/>
              </a:buClr>
              <a:buSzPts val="2400"/>
              <a:buNone/>
              <a:defRPr>
                <a:solidFill>
                  <a:srgbClr val="929FB4"/>
                </a:solidFill>
              </a:defRPr>
            </a:lvl2pPr>
            <a:lvl3pPr lvl="2" algn="ctr">
              <a:lnSpc>
                <a:spcPct val="100000"/>
              </a:lnSpc>
              <a:spcBef>
                <a:spcPts val="480"/>
              </a:spcBef>
              <a:spcAft>
                <a:spcPts val="0"/>
              </a:spcAft>
              <a:buClr>
                <a:srgbClr val="929FB4"/>
              </a:buClr>
              <a:buSzPts val="2400"/>
              <a:buNone/>
              <a:defRPr>
                <a:solidFill>
                  <a:srgbClr val="929FB4"/>
                </a:solidFill>
              </a:defRPr>
            </a:lvl3pPr>
            <a:lvl4pPr lvl="3" algn="ctr">
              <a:lnSpc>
                <a:spcPct val="100000"/>
              </a:lnSpc>
              <a:spcBef>
                <a:spcPts val="400"/>
              </a:spcBef>
              <a:spcAft>
                <a:spcPts val="0"/>
              </a:spcAft>
              <a:buClr>
                <a:srgbClr val="929FB4"/>
              </a:buClr>
              <a:buSzPts val="2000"/>
              <a:buNone/>
              <a:defRPr>
                <a:solidFill>
                  <a:srgbClr val="929FB4"/>
                </a:solidFill>
              </a:defRPr>
            </a:lvl4pPr>
            <a:lvl5pPr lvl="4" algn="ctr">
              <a:lnSpc>
                <a:spcPct val="100000"/>
              </a:lnSpc>
              <a:spcBef>
                <a:spcPts val="400"/>
              </a:spcBef>
              <a:spcAft>
                <a:spcPts val="0"/>
              </a:spcAft>
              <a:buClr>
                <a:srgbClr val="929FB4"/>
              </a:buClr>
              <a:buSzPts val="2000"/>
              <a:buNone/>
              <a:defRPr>
                <a:solidFill>
                  <a:srgbClr val="929FB4"/>
                </a:solidFill>
              </a:defRPr>
            </a:lvl5pPr>
            <a:lvl6pPr lvl="5" algn="ctr">
              <a:lnSpc>
                <a:spcPct val="100000"/>
              </a:lnSpc>
              <a:spcBef>
                <a:spcPts val="400"/>
              </a:spcBef>
              <a:spcAft>
                <a:spcPts val="0"/>
              </a:spcAft>
              <a:buClr>
                <a:srgbClr val="929FB4"/>
              </a:buClr>
              <a:buSzPts val="2000"/>
              <a:buNone/>
              <a:defRPr>
                <a:solidFill>
                  <a:srgbClr val="929FB4"/>
                </a:solidFill>
              </a:defRPr>
            </a:lvl6pPr>
            <a:lvl7pPr lvl="6" algn="ctr">
              <a:lnSpc>
                <a:spcPct val="100000"/>
              </a:lnSpc>
              <a:spcBef>
                <a:spcPts val="400"/>
              </a:spcBef>
              <a:spcAft>
                <a:spcPts val="0"/>
              </a:spcAft>
              <a:buClr>
                <a:srgbClr val="929FB4"/>
              </a:buClr>
              <a:buSzPts val="2000"/>
              <a:buNone/>
              <a:defRPr>
                <a:solidFill>
                  <a:srgbClr val="929FB4"/>
                </a:solidFill>
              </a:defRPr>
            </a:lvl7pPr>
            <a:lvl8pPr lvl="7" algn="ctr">
              <a:lnSpc>
                <a:spcPct val="100000"/>
              </a:lnSpc>
              <a:spcBef>
                <a:spcPts val="400"/>
              </a:spcBef>
              <a:spcAft>
                <a:spcPts val="0"/>
              </a:spcAft>
              <a:buClr>
                <a:srgbClr val="929FB4"/>
              </a:buClr>
              <a:buSzPts val="2000"/>
              <a:buNone/>
              <a:defRPr>
                <a:solidFill>
                  <a:srgbClr val="929FB4"/>
                </a:solidFill>
              </a:defRPr>
            </a:lvl8pPr>
            <a:lvl9pPr lvl="8" algn="ctr">
              <a:lnSpc>
                <a:spcPct val="100000"/>
              </a:lnSpc>
              <a:spcBef>
                <a:spcPts val="400"/>
              </a:spcBef>
              <a:spcAft>
                <a:spcPts val="0"/>
              </a:spcAft>
              <a:buClr>
                <a:srgbClr val="929FB4"/>
              </a:buClr>
              <a:buSzPts val="2000"/>
              <a:buNone/>
              <a:defRPr>
                <a:solidFill>
                  <a:srgbClr val="929FB4"/>
                </a:solidFill>
              </a:defRPr>
            </a:lvl9pPr>
          </a:lstStyle>
          <a:p>
            <a:endParaRPr/>
          </a:p>
        </p:txBody>
      </p:sp>
      <p:sp>
        <p:nvSpPr>
          <p:cNvPr id="18" name="Google Shape;18;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1" name="Google Shape;21;p22"/>
          <p:cNvSpPr/>
          <p:nvPr/>
        </p:nvSpPr>
        <p:spPr>
          <a:xfrm>
            <a:off x="0" y="1937233"/>
            <a:ext cx="9144000" cy="1102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2" name="Google Shape;22;p22"/>
          <p:cNvSpPr txBox="1">
            <a:spLocks noGrp="1"/>
          </p:cNvSpPr>
          <p:nvPr>
            <p:ph type="ctrTitle"/>
          </p:nvPr>
        </p:nvSpPr>
        <p:spPr>
          <a:xfrm>
            <a:off x="237067" y="1877965"/>
            <a:ext cx="8669866"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3F3F3F"/>
              </a:buClr>
              <a:buSzPts val="5400"/>
              <a:buFont typeface="Calibri"/>
              <a:buNone/>
              <a:defRPr sz="54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a:spLocks noGrp="1"/>
          </p:cNvSpPr>
          <p:nvPr>
            <p:ph type="pic" idx="2"/>
          </p:nvPr>
        </p:nvSpPr>
        <p:spPr>
          <a:xfrm>
            <a:off x="6110059" y="266157"/>
            <a:ext cx="2796874" cy="91035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cxnSp>
        <p:nvCxnSpPr>
          <p:cNvPr id="24" name="Google Shape;24;p22"/>
          <p:cNvCxnSpPr/>
          <p:nvPr/>
        </p:nvCxnSpPr>
        <p:spPr>
          <a:xfrm>
            <a:off x="1971887" y="4691317"/>
            <a:ext cx="5247225" cy="0"/>
          </a:xfrm>
          <a:prstGeom prst="straightConnector1">
            <a:avLst/>
          </a:prstGeom>
          <a:noFill/>
          <a:ln w="25400" cap="flat"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72"/>
        <p:cNvGrpSpPr/>
        <p:nvPr/>
      </p:nvGrpSpPr>
      <p:grpSpPr>
        <a:xfrm>
          <a:off x="0" y="0"/>
          <a:ext cx="0" cy="0"/>
          <a:chOff x="0" y="0"/>
          <a:chExt cx="0" cy="0"/>
        </a:xfrm>
      </p:grpSpPr>
      <p:sp>
        <p:nvSpPr>
          <p:cNvPr id="173" name="Google Shape;173;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F3F3F"/>
              </a:buClr>
              <a:buSzPts val="4000"/>
              <a:buFont typeface="Calibri"/>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5"/>
          <p:cNvSpPr txBox="1">
            <a:spLocks noGrp="1"/>
          </p:cNvSpPr>
          <p:nvPr>
            <p:ph type="body" idx="1"/>
          </p:nvPr>
        </p:nvSpPr>
        <p:spPr>
          <a:xfrm>
            <a:off x="457200" y="1200151"/>
            <a:ext cx="4041578" cy="318804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F3F3F"/>
              </a:buClr>
              <a:buSzPts val="2400"/>
              <a:buChar char="•"/>
              <a:defRPr>
                <a:solidFill>
                  <a:srgbClr val="3F3F3F"/>
                </a:solidFill>
              </a:defRPr>
            </a:lvl1pPr>
            <a:lvl2pPr marL="914400" lvl="1" indent="-381000" algn="l">
              <a:lnSpc>
                <a:spcPct val="100000"/>
              </a:lnSpc>
              <a:spcBef>
                <a:spcPts val="480"/>
              </a:spcBef>
              <a:spcAft>
                <a:spcPts val="0"/>
              </a:spcAft>
              <a:buClr>
                <a:srgbClr val="3F3F3F"/>
              </a:buClr>
              <a:buSzPts val="2400"/>
              <a:buChar char="–"/>
              <a:defRPr>
                <a:solidFill>
                  <a:srgbClr val="3F3F3F"/>
                </a:solidFill>
              </a:defRPr>
            </a:lvl2pPr>
            <a:lvl3pPr marL="1371600" lvl="2" indent="-381000" algn="l">
              <a:lnSpc>
                <a:spcPct val="100000"/>
              </a:lnSpc>
              <a:spcBef>
                <a:spcPts val="480"/>
              </a:spcBef>
              <a:spcAft>
                <a:spcPts val="0"/>
              </a:spcAft>
              <a:buClr>
                <a:srgbClr val="3F3F3F"/>
              </a:buClr>
              <a:buSzPts val="2400"/>
              <a:buChar char="•"/>
              <a:defRPr>
                <a:solidFill>
                  <a:srgbClr val="3F3F3F"/>
                </a:solidFill>
              </a:defRPr>
            </a:lvl3pPr>
            <a:lvl4pPr marL="1828800" lvl="3" indent="-355600" algn="l">
              <a:lnSpc>
                <a:spcPct val="100000"/>
              </a:lnSpc>
              <a:spcBef>
                <a:spcPts val="400"/>
              </a:spcBef>
              <a:spcAft>
                <a:spcPts val="0"/>
              </a:spcAft>
              <a:buClr>
                <a:srgbClr val="3F3F3F"/>
              </a:buClr>
              <a:buSzPts val="2000"/>
              <a:buChar char="–"/>
              <a:defRPr>
                <a:solidFill>
                  <a:srgbClr val="3F3F3F"/>
                </a:solidFill>
              </a:defRPr>
            </a:lvl4pPr>
            <a:lvl5pPr marL="2286000" lvl="4" indent="-355600" algn="l">
              <a:lnSpc>
                <a:spcPct val="100000"/>
              </a:lnSpc>
              <a:spcBef>
                <a:spcPts val="400"/>
              </a:spcBef>
              <a:spcAft>
                <a:spcPts val="0"/>
              </a:spcAft>
              <a:buClr>
                <a:srgbClr val="3F3F3F"/>
              </a:buClr>
              <a:buSzPts val="2000"/>
              <a:buChar char="»"/>
              <a:defRPr>
                <a:solidFill>
                  <a:srgbClr val="3F3F3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5" name="Google Shape;175;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6" name="Google Shape;176;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7" name="Google Shape;177;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78" name="Google Shape;178;p35"/>
          <p:cNvSpPr>
            <a:spLocks noGrp="1"/>
          </p:cNvSpPr>
          <p:nvPr>
            <p:ph type="pic" idx="2"/>
          </p:nvPr>
        </p:nvSpPr>
        <p:spPr>
          <a:xfrm>
            <a:off x="3454400" y="4594225"/>
            <a:ext cx="2235200" cy="3476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79" name="Google Shape;179;p35"/>
          <p:cNvSpPr txBox="1">
            <a:spLocks noGrp="1"/>
          </p:cNvSpPr>
          <p:nvPr>
            <p:ph type="body" idx="3"/>
          </p:nvPr>
        </p:nvSpPr>
        <p:spPr>
          <a:xfrm>
            <a:off x="4645222" y="1200151"/>
            <a:ext cx="4041578" cy="318804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F3F3F"/>
              </a:buClr>
              <a:buSzPts val="2400"/>
              <a:buChar char="•"/>
              <a:defRPr>
                <a:solidFill>
                  <a:srgbClr val="3F3F3F"/>
                </a:solidFill>
              </a:defRPr>
            </a:lvl1pPr>
            <a:lvl2pPr marL="914400" lvl="1" indent="-381000" algn="l">
              <a:lnSpc>
                <a:spcPct val="100000"/>
              </a:lnSpc>
              <a:spcBef>
                <a:spcPts val="480"/>
              </a:spcBef>
              <a:spcAft>
                <a:spcPts val="0"/>
              </a:spcAft>
              <a:buClr>
                <a:srgbClr val="3F3F3F"/>
              </a:buClr>
              <a:buSzPts val="2400"/>
              <a:buChar char="–"/>
              <a:defRPr>
                <a:solidFill>
                  <a:srgbClr val="3F3F3F"/>
                </a:solidFill>
              </a:defRPr>
            </a:lvl2pPr>
            <a:lvl3pPr marL="1371600" lvl="2" indent="-381000" algn="l">
              <a:lnSpc>
                <a:spcPct val="100000"/>
              </a:lnSpc>
              <a:spcBef>
                <a:spcPts val="480"/>
              </a:spcBef>
              <a:spcAft>
                <a:spcPts val="0"/>
              </a:spcAft>
              <a:buClr>
                <a:srgbClr val="3F3F3F"/>
              </a:buClr>
              <a:buSzPts val="2400"/>
              <a:buChar char="•"/>
              <a:defRPr>
                <a:solidFill>
                  <a:srgbClr val="3F3F3F"/>
                </a:solidFill>
              </a:defRPr>
            </a:lvl3pPr>
            <a:lvl4pPr marL="1828800" lvl="3" indent="-355600" algn="l">
              <a:lnSpc>
                <a:spcPct val="100000"/>
              </a:lnSpc>
              <a:spcBef>
                <a:spcPts val="400"/>
              </a:spcBef>
              <a:spcAft>
                <a:spcPts val="0"/>
              </a:spcAft>
              <a:buClr>
                <a:srgbClr val="3F3F3F"/>
              </a:buClr>
              <a:buSzPts val="2000"/>
              <a:buChar char="–"/>
              <a:defRPr>
                <a:solidFill>
                  <a:srgbClr val="3F3F3F"/>
                </a:solidFill>
              </a:defRPr>
            </a:lvl4pPr>
            <a:lvl5pPr marL="2286000" lvl="4" indent="-355600" algn="l">
              <a:lnSpc>
                <a:spcPct val="100000"/>
              </a:lnSpc>
              <a:spcBef>
                <a:spcPts val="400"/>
              </a:spcBef>
              <a:spcAft>
                <a:spcPts val="0"/>
              </a:spcAft>
              <a:buClr>
                <a:srgbClr val="3F3F3F"/>
              </a:buClr>
              <a:buSzPts val="2000"/>
              <a:buChar char="»"/>
              <a:defRPr>
                <a:solidFill>
                  <a:srgbClr val="3F3F3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F3F3F"/>
              </a:buClr>
              <a:buSzPts val="4000"/>
              <a:buFont typeface="Calibri"/>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6"/>
          <p:cNvSpPr txBox="1">
            <a:spLocks noGrp="1"/>
          </p:cNvSpPr>
          <p:nvPr>
            <p:ph type="body" idx="1"/>
          </p:nvPr>
        </p:nvSpPr>
        <p:spPr>
          <a:xfrm>
            <a:off x="457200" y="1200151"/>
            <a:ext cx="8229600" cy="318804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F3F3F"/>
              </a:buClr>
              <a:buSzPts val="2400"/>
              <a:buChar char="•"/>
              <a:defRPr>
                <a:solidFill>
                  <a:srgbClr val="3F3F3F"/>
                </a:solidFill>
              </a:defRPr>
            </a:lvl1pPr>
            <a:lvl2pPr marL="914400" lvl="1" indent="-381000" algn="l">
              <a:lnSpc>
                <a:spcPct val="100000"/>
              </a:lnSpc>
              <a:spcBef>
                <a:spcPts val="480"/>
              </a:spcBef>
              <a:spcAft>
                <a:spcPts val="0"/>
              </a:spcAft>
              <a:buClr>
                <a:srgbClr val="3F3F3F"/>
              </a:buClr>
              <a:buSzPts val="2400"/>
              <a:buChar char="–"/>
              <a:defRPr>
                <a:solidFill>
                  <a:srgbClr val="3F3F3F"/>
                </a:solidFill>
              </a:defRPr>
            </a:lvl2pPr>
            <a:lvl3pPr marL="1371600" lvl="2" indent="-381000" algn="l">
              <a:lnSpc>
                <a:spcPct val="100000"/>
              </a:lnSpc>
              <a:spcBef>
                <a:spcPts val="480"/>
              </a:spcBef>
              <a:spcAft>
                <a:spcPts val="0"/>
              </a:spcAft>
              <a:buClr>
                <a:srgbClr val="3F3F3F"/>
              </a:buClr>
              <a:buSzPts val="2400"/>
              <a:buChar char="•"/>
              <a:defRPr>
                <a:solidFill>
                  <a:srgbClr val="3F3F3F"/>
                </a:solidFill>
              </a:defRPr>
            </a:lvl3pPr>
            <a:lvl4pPr marL="1828800" lvl="3" indent="-355600" algn="l">
              <a:lnSpc>
                <a:spcPct val="100000"/>
              </a:lnSpc>
              <a:spcBef>
                <a:spcPts val="400"/>
              </a:spcBef>
              <a:spcAft>
                <a:spcPts val="0"/>
              </a:spcAft>
              <a:buClr>
                <a:srgbClr val="3F3F3F"/>
              </a:buClr>
              <a:buSzPts val="2000"/>
              <a:buChar char="–"/>
              <a:defRPr>
                <a:solidFill>
                  <a:srgbClr val="3F3F3F"/>
                </a:solidFill>
              </a:defRPr>
            </a:lvl4pPr>
            <a:lvl5pPr marL="2286000" lvl="4" indent="-355600" algn="l">
              <a:lnSpc>
                <a:spcPct val="100000"/>
              </a:lnSpc>
              <a:spcBef>
                <a:spcPts val="400"/>
              </a:spcBef>
              <a:spcAft>
                <a:spcPts val="0"/>
              </a:spcAft>
              <a:buClr>
                <a:srgbClr val="3F3F3F"/>
              </a:buClr>
              <a:buSzPts val="2000"/>
              <a:buChar char="»"/>
              <a:defRPr>
                <a:solidFill>
                  <a:srgbClr val="3F3F3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3" name="Google Shape;183;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4" name="Google Shape;184;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5" name="Google Shape;185;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86" name="Google Shape;186;p36"/>
          <p:cNvSpPr>
            <a:spLocks noGrp="1"/>
          </p:cNvSpPr>
          <p:nvPr>
            <p:ph type="pic" idx="2"/>
          </p:nvPr>
        </p:nvSpPr>
        <p:spPr>
          <a:xfrm>
            <a:off x="3454400" y="4594225"/>
            <a:ext cx="2235200" cy="3476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2"/>
        </a:solidFill>
        <a:effectLst/>
      </p:bgPr>
    </p:bg>
    <p:spTree>
      <p:nvGrpSpPr>
        <p:cNvPr id="1" name="Shape 187"/>
        <p:cNvGrpSpPr/>
        <p:nvPr/>
      </p:nvGrpSpPr>
      <p:grpSpPr>
        <a:xfrm>
          <a:off x="0" y="0"/>
          <a:ext cx="0" cy="0"/>
          <a:chOff x="0" y="0"/>
          <a:chExt cx="0" cy="0"/>
        </a:xfrm>
      </p:grpSpPr>
      <p:sp>
        <p:nvSpPr>
          <p:cNvPr id="188" name="Google Shape;188;p38"/>
          <p:cNvSpPr/>
          <p:nvPr/>
        </p:nvSpPr>
        <p:spPr>
          <a:xfrm>
            <a:off x="0" y="4388196"/>
            <a:ext cx="9144000" cy="75530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89" name="Google Shape;189;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F3F3F"/>
              </a:buClr>
              <a:buSzPts val="4000"/>
              <a:buFont typeface="Calibri"/>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8"/>
          <p:cNvSpPr txBox="1">
            <a:spLocks noGrp="1"/>
          </p:cNvSpPr>
          <p:nvPr>
            <p:ph type="body" idx="1"/>
          </p:nvPr>
        </p:nvSpPr>
        <p:spPr>
          <a:xfrm>
            <a:off x="457200" y="1200151"/>
            <a:ext cx="4041578" cy="318804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F3F3F"/>
              </a:buClr>
              <a:buSzPts val="2400"/>
              <a:buChar char="•"/>
              <a:defRPr>
                <a:solidFill>
                  <a:srgbClr val="3F3F3F"/>
                </a:solidFill>
              </a:defRPr>
            </a:lvl1pPr>
            <a:lvl2pPr marL="914400" lvl="1" indent="-381000" algn="l">
              <a:lnSpc>
                <a:spcPct val="100000"/>
              </a:lnSpc>
              <a:spcBef>
                <a:spcPts val="480"/>
              </a:spcBef>
              <a:spcAft>
                <a:spcPts val="0"/>
              </a:spcAft>
              <a:buClr>
                <a:srgbClr val="3F3F3F"/>
              </a:buClr>
              <a:buSzPts val="2400"/>
              <a:buChar char="–"/>
              <a:defRPr>
                <a:solidFill>
                  <a:srgbClr val="3F3F3F"/>
                </a:solidFill>
              </a:defRPr>
            </a:lvl2pPr>
            <a:lvl3pPr marL="1371600" lvl="2" indent="-381000" algn="l">
              <a:lnSpc>
                <a:spcPct val="100000"/>
              </a:lnSpc>
              <a:spcBef>
                <a:spcPts val="480"/>
              </a:spcBef>
              <a:spcAft>
                <a:spcPts val="0"/>
              </a:spcAft>
              <a:buClr>
                <a:srgbClr val="3F3F3F"/>
              </a:buClr>
              <a:buSzPts val="2400"/>
              <a:buChar char="•"/>
              <a:defRPr>
                <a:solidFill>
                  <a:srgbClr val="3F3F3F"/>
                </a:solidFill>
              </a:defRPr>
            </a:lvl3pPr>
            <a:lvl4pPr marL="1828800" lvl="3" indent="-355600" algn="l">
              <a:lnSpc>
                <a:spcPct val="100000"/>
              </a:lnSpc>
              <a:spcBef>
                <a:spcPts val="400"/>
              </a:spcBef>
              <a:spcAft>
                <a:spcPts val="0"/>
              </a:spcAft>
              <a:buClr>
                <a:srgbClr val="3F3F3F"/>
              </a:buClr>
              <a:buSzPts val="2000"/>
              <a:buChar char="–"/>
              <a:defRPr>
                <a:solidFill>
                  <a:srgbClr val="3F3F3F"/>
                </a:solidFill>
              </a:defRPr>
            </a:lvl4pPr>
            <a:lvl5pPr marL="2286000" lvl="4" indent="-355600" algn="l">
              <a:lnSpc>
                <a:spcPct val="100000"/>
              </a:lnSpc>
              <a:spcBef>
                <a:spcPts val="400"/>
              </a:spcBef>
              <a:spcAft>
                <a:spcPts val="0"/>
              </a:spcAft>
              <a:buClr>
                <a:srgbClr val="3F3F3F"/>
              </a:buClr>
              <a:buSzPts val="2000"/>
              <a:buChar char="»"/>
              <a:defRPr>
                <a:solidFill>
                  <a:srgbClr val="3F3F3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2" name="Google Shape;192;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3" name="Google Shape;193;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94" name="Google Shape;194;p38"/>
          <p:cNvSpPr>
            <a:spLocks noGrp="1"/>
          </p:cNvSpPr>
          <p:nvPr>
            <p:ph type="pic" idx="2"/>
          </p:nvPr>
        </p:nvSpPr>
        <p:spPr>
          <a:xfrm>
            <a:off x="3454400" y="4594225"/>
            <a:ext cx="2235200" cy="3476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95" name="Google Shape;195;p38"/>
          <p:cNvSpPr txBox="1">
            <a:spLocks noGrp="1"/>
          </p:cNvSpPr>
          <p:nvPr>
            <p:ph type="body" idx="3"/>
          </p:nvPr>
        </p:nvSpPr>
        <p:spPr>
          <a:xfrm>
            <a:off x="4645222" y="1200151"/>
            <a:ext cx="4041578" cy="318804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F3F3F"/>
              </a:buClr>
              <a:buSzPts val="2400"/>
              <a:buChar char="•"/>
              <a:defRPr>
                <a:solidFill>
                  <a:srgbClr val="3F3F3F"/>
                </a:solidFill>
              </a:defRPr>
            </a:lvl1pPr>
            <a:lvl2pPr marL="914400" lvl="1" indent="-381000" algn="l">
              <a:lnSpc>
                <a:spcPct val="100000"/>
              </a:lnSpc>
              <a:spcBef>
                <a:spcPts val="480"/>
              </a:spcBef>
              <a:spcAft>
                <a:spcPts val="0"/>
              </a:spcAft>
              <a:buClr>
                <a:srgbClr val="3F3F3F"/>
              </a:buClr>
              <a:buSzPts val="2400"/>
              <a:buChar char="–"/>
              <a:defRPr>
                <a:solidFill>
                  <a:srgbClr val="3F3F3F"/>
                </a:solidFill>
              </a:defRPr>
            </a:lvl2pPr>
            <a:lvl3pPr marL="1371600" lvl="2" indent="-381000" algn="l">
              <a:lnSpc>
                <a:spcPct val="100000"/>
              </a:lnSpc>
              <a:spcBef>
                <a:spcPts val="480"/>
              </a:spcBef>
              <a:spcAft>
                <a:spcPts val="0"/>
              </a:spcAft>
              <a:buClr>
                <a:srgbClr val="3F3F3F"/>
              </a:buClr>
              <a:buSzPts val="2400"/>
              <a:buChar char="•"/>
              <a:defRPr>
                <a:solidFill>
                  <a:srgbClr val="3F3F3F"/>
                </a:solidFill>
              </a:defRPr>
            </a:lvl3pPr>
            <a:lvl4pPr marL="1828800" lvl="3" indent="-355600" algn="l">
              <a:lnSpc>
                <a:spcPct val="100000"/>
              </a:lnSpc>
              <a:spcBef>
                <a:spcPts val="400"/>
              </a:spcBef>
              <a:spcAft>
                <a:spcPts val="0"/>
              </a:spcAft>
              <a:buClr>
                <a:srgbClr val="3F3F3F"/>
              </a:buClr>
              <a:buSzPts val="2000"/>
              <a:buChar char="–"/>
              <a:defRPr>
                <a:solidFill>
                  <a:srgbClr val="3F3F3F"/>
                </a:solidFill>
              </a:defRPr>
            </a:lvl4pPr>
            <a:lvl5pPr marL="2286000" lvl="4" indent="-355600" algn="l">
              <a:lnSpc>
                <a:spcPct val="100000"/>
              </a:lnSpc>
              <a:spcBef>
                <a:spcPts val="400"/>
              </a:spcBef>
              <a:spcAft>
                <a:spcPts val="0"/>
              </a:spcAft>
              <a:buClr>
                <a:srgbClr val="3F3F3F"/>
              </a:buClr>
              <a:buSzPts val="2000"/>
              <a:buChar char="»"/>
              <a:defRPr>
                <a:solidFill>
                  <a:srgbClr val="3F3F3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and Content">
  <p:cSld name="7_Title and Content">
    <p:bg>
      <p:bgPr>
        <a:solidFill>
          <a:schemeClr val="dk2"/>
        </a:solidFill>
        <a:effectLst/>
      </p:bgPr>
    </p:bg>
    <p:spTree>
      <p:nvGrpSpPr>
        <p:cNvPr id="1" name="Shape 35"/>
        <p:cNvGrpSpPr/>
        <p:nvPr/>
      </p:nvGrpSpPr>
      <p:grpSpPr>
        <a:xfrm>
          <a:off x="0" y="0"/>
          <a:ext cx="0" cy="0"/>
          <a:chOff x="0" y="0"/>
          <a:chExt cx="0" cy="0"/>
        </a:xfrm>
      </p:grpSpPr>
      <p:sp>
        <p:nvSpPr>
          <p:cNvPr id="36" name="Google Shape;36;p23"/>
          <p:cNvSpPr/>
          <p:nvPr/>
        </p:nvSpPr>
        <p:spPr>
          <a:xfrm>
            <a:off x="0" y="1063230"/>
            <a:ext cx="9144000" cy="408027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37" name="Google Shape;37;p23"/>
          <p:cNvSpPr txBox="1">
            <a:spLocks noGrp="1"/>
          </p:cNvSpPr>
          <p:nvPr>
            <p:ph type="title"/>
          </p:nvPr>
        </p:nvSpPr>
        <p:spPr>
          <a:xfrm>
            <a:off x="457200" y="111603"/>
            <a:ext cx="8229600" cy="85725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rgbClr val="3F3F3F"/>
              </a:buClr>
              <a:buSzPts val="4000"/>
              <a:buFont typeface="Calibri"/>
              <a:buNone/>
              <a:defRPr sz="40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23"/>
          <p:cNvSpPr txBox="1">
            <a:spLocks noGrp="1"/>
          </p:cNvSpPr>
          <p:nvPr>
            <p:ph type="body" idx="1"/>
          </p:nvPr>
        </p:nvSpPr>
        <p:spPr>
          <a:xfrm>
            <a:off x="457200" y="1200151"/>
            <a:ext cx="8229600" cy="3188044"/>
          </a:xfrm>
          <a:prstGeom prst="rect">
            <a:avLst/>
          </a:prstGeom>
          <a:noFill/>
          <a:ln>
            <a:noFill/>
          </a:ln>
        </p:spPr>
        <p:txBody>
          <a:bodyPr spcFirstLastPara="1" wrap="square" lIns="91425" tIns="91425" rIns="91425" bIns="91425" anchor="t" anchorCtr="0">
            <a:normAutofit/>
          </a:bodyPr>
          <a:lstStyle>
            <a:lvl1pPr marL="457200" marR="0" lvl="0"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1pPr>
            <a:lvl2pPr marL="914400" marR="0" lvl="1"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2pPr>
            <a:lvl3pPr marL="1371600" marR="0" lvl="2"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23"/>
          <p:cNvSpPr txBox="1">
            <a:spLocks noGrp="1"/>
          </p:cNvSpPr>
          <p:nvPr>
            <p:ph type="dt" idx="10"/>
          </p:nvPr>
        </p:nvSpPr>
        <p:spPr>
          <a:xfrm>
            <a:off x="457200" y="4767264"/>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29FB4"/>
              </a:buClr>
              <a:buSzPts val="1400"/>
              <a:buFont typeface="Calibri"/>
              <a:buNone/>
              <a:defRPr sz="1200">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0" name="Google Shape;40;p23"/>
          <p:cNvSpPr txBox="1">
            <a:spLocks noGrp="1"/>
          </p:cNvSpPr>
          <p:nvPr>
            <p:ph type="ftr" idx="11"/>
          </p:nvPr>
        </p:nvSpPr>
        <p:spPr>
          <a:xfrm>
            <a:off x="3124200" y="4767264"/>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929FB4"/>
              </a:buClr>
              <a:buSzPts val="1400"/>
              <a:buFont typeface="Calibri"/>
              <a:buNone/>
              <a:defRPr sz="1200">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1" name="Google Shape;41;p2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42" name="Google Shape;42;p23"/>
          <p:cNvSpPr>
            <a:spLocks noGrp="1"/>
          </p:cNvSpPr>
          <p:nvPr>
            <p:ph type="pic" idx="2"/>
          </p:nvPr>
        </p:nvSpPr>
        <p:spPr>
          <a:xfrm>
            <a:off x="3454400" y="4594226"/>
            <a:ext cx="22352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cSld name="7_Title and Content 2">
    <p:bg>
      <p:bgPr>
        <a:solidFill>
          <a:schemeClr val="dk2"/>
        </a:solidFill>
        <a:effectLst/>
      </p:bgPr>
    </p:bg>
    <p:spTree>
      <p:nvGrpSpPr>
        <p:cNvPr id="1" name="Shape 43"/>
        <p:cNvGrpSpPr/>
        <p:nvPr/>
      </p:nvGrpSpPr>
      <p:grpSpPr>
        <a:xfrm>
          <a:off x="0" y="0"/>
          <a:ext cx="0" cy="0"/>
          <a:chOff x="0" y="0"/>
          <a:chExt cx="0" cy="0"/>
        </a:xfrm>
      </p:grpSpPr>
      <p:sp>
        <p:nvSpPr>
          <p:cNvPr id="44" name="Google Shape;44;p24"/>
          <p:cNvSpPr/>
          <p:nvPr/>
        </p:nvSpPr>
        <p:spPr>
          <a:xfrm>
            <a:off x="0" y="1063230"/>
            <a:ext cx="9144000" cy="408027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45" name="Google Shape;45;p24"/>
          <p:cNvSpPr txBox="1">
            <a:spLocks noGrp="1"/>
          </p:cNvSpPr>
          <p:nvPr>
            <p:ph type="title"/>
          </p:nvPr>
        </p:nvSpPr>
        <p:spPr>
          <a:xfrm>
            <a:off x="457200" y="111603"/>
            <a:ext cx="8229600" cy="85725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rgbClr val="3F3F3F"/>
              </a:buClr>
              <a:buSzPts val="4000"/>
              <a:buFont typeface="Calibri"/>
              <a:buNone/>
              <a:defRPr sz="40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 name="Google Shape;46;p24"/>
          <p:cNvSpPr txBox="1">
            <a:spLocks noGrp="1"/>
          </p:cNvSpPr>
          <p:nvPr>
            <p:ph type="body" idx="1"/>
          </p:nvPr>
        </p:nvSpPr>
        <p:spPr>
          <a:xfrm>
            <a:off x="457200" y="1200151"/>
            <a:ext cx="4041578" cy="3188044"/>
          </a:xfrm>
          <a:prstGeom prst="rect">
            <a:avLst/>
          </a:prstGeom>
          <a:noFill/>
          <a:ln>
            <a:noFill/>
          </a:ln>
        </p:spPr>
        <p:txBody>
          <a:bodyPr spcFirstLastPara="1" wrap="square" lIns="91425" tIns="91425" rIns="91425" bIns="91425" anchor="t" anchorCtr="0">
            <a:normAutofit/>
          </a:bodyPr>
          <a:lstStyle>
            <a:lvl1pPr marL="457200" marR="0" lvl="0"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1pPr>
            <a:lvl2pPr marL="914400" marR="0" lvl="1"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2pPr>
            <a:lvl3pPr marL="1371600" marR="0" lvl="2"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24"/>
          <p:cNvSpPr txBox="1">
            <a:spLocks noGrp="1"/>
          </p:cNvSpPr>
          <p:nvPr>
            <p:ph type="dt" idx="10"/>
          </p:nvPr>
        </p:nvSpPr>
        <p:spPr>
          <a:xfrm>
            <a:off x="457200" y="4767264"/>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29FB4"/>
              </a:buClr>
              <a:buSzPts val="1400"/>
              <a:buFont typeface="Calibri"/>
              <a:buNone/>
              <a:defRPr sz="1200">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24"/>
          <p:cNvSpPr txBox="1">
            <a:spLocks noGrp="1"/>
          </p:cNvSpPr>
          <p:nvPr>
            <p:ph type="ftr" idx="11"/>
          </p:nvPr>
        </p:nvSpPr>
        <p:spPr>
          <a:xfrm>
            <a:off x="3124200" y="4767264"/>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929FB4"/>
              </a:buClr>
              <a:buSzPts val="1400"/>
              <a:buFont typeface="Calibri"/>
              <a:buNone/>
              <a:defRPr sz="1200">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2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50" name="Google Shape;50;p24"/>
          <p:cNvSpPr>
            <a:spLocks noGrp="1"/>
          </p:cNvSpPr>
          <p:nvPr>
            <p:ph type="pic" idx="2"/>
          </p:nvPr>
        </p:nvSpPr>
        <p:spPr>
          <a:xfrm>
            <a:off x="3454400" y="4594226"/>
            <a:ext cx="22352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1" name="Google Shape;51;p24"/>
          <p:cNvSpPr txBox="1">
            <a:spLocks noGrp="1"/>
          </p:cNvSpPr>
          <p:nvPr>
            <p:ph type="body" idx="3"/>
          </p:nvPr>
        </p:nvSpPr>
        <p:spPr>
          <a:xfrm>
            <a:off x="4645222" y="1200151"/>
            <a:ext cx="4041578" cy="3188044"/>
          </a:xfrm>
          <a:prstGeom prst="rect">
            <a:avLst/>
          </a:prstGeom>
          <a:noFill/>
          <a:ln>
            <a:noFill/>
          </a:ln>
        </p:spPr>
        <p:txBody>
          <a:bodyPr spcFirstLastPara="1" wrap="square" lIns="91425" tIns="91425" rIns="91425" bIns="91425" anchor="t" anchorCtr="0">
            <a:normAutofit/>
          </a:bodyPr>
          <a:lstStyle>
            <a:lvl1pPr marL="457200" marR="0" lvl="0"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1pPr>
            <a:lvl2pPr marL="914400" marR="0" lvl="1"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2pPr>
            <a:lvl3pPr marL="1371600" marR="0" lvl="2"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7_Title and Content 4">
    <p:spTree>
      <p:nvGrpSpPr>
        <p:cNvPr id="1" name="Shape 52"/>
        <p:cNvGrpSpPr/>
        <p:nvPr/>
      </p:nvGrpSpPr>
      <p:grpSpPr>
        <a:xfrm>
          <a:off x="0" y="0"/>
          <a:ext cx="0" cy="0"/>
          <a:chOff x="0" y="0"/>
          <a:chExt cx="0" cy="0"/>
        </a:xfrm>
      </p:grpSpPr>
      <p:sp>
        <p:nvSpPr>
          <p:cNvPr id="53" name="Google Shape;53;p26"/>
          <p:cNvSpPr/>
          <p:nvPr/>
        </p:nvSpPr>
        <p:spPr>
          <a:xfrm>
            <a:off x="0" y="1063230"/>
            <a:ext cx="9144000" cy="408027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4" name="Google Shape;54;p26"/>
          <p:cNvSpPr txBox="1">
            <a:spLocks noGrp="1"/>
          </p:cNvSpPr>
          <p:nvPr>
            <p:ph type="title"/>
          </p:nvPr>
        </p:nvSpPr>
        <p:spPr>
          <a:xfrm>
            <a:off x="457200" y="111603"/>
            <a:ext cx="8229600" cy="85725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rgbClr val="3F3F3F"/>
              </a:buClr>
              <a:buSzPts val="4000"/>
              <a:buFont typeface="Calibri"/>
              <a:buNone/>
              <a:defRPr sz="40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5" name="Google Shape;55;p26"/>
          <p:cNvSpPr txBox="1">
            <a:spLocks noGrp="1"/>
          </p:cNvSpPr>
          <p:nvPr>
            <p:ph type="dt" idx="10"/>
          </p:nvPr>
        </p:nvSpPr>
        <p:spPr>
          <a:xfrm>
            <a:off x="457200" y="4767264"/>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29FB4"/>
              </a:buClr>
              <a:buSzPts val="1400"/>
              <a:buFont typeface="Calibri"/>
              <a:buNone/>
              <a:defRPr sz="1200" b="0" i="0" u="none" strike="noStrike" cap="none">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6" name="Google Shape;56;p26"/>
          <p:cNvSpPr txBox="1">
            <a:spLocks noGrp="1"/>
          </p:cNvSpPr>
          <p:nvPr>
            <p:ph type="ftr" idx="11"/>
          </p:nvPr>
        </p:nvSpPr>
        <p:spPr>
          <a:xfrm>
            <a:off x="3124200" y="4767264"/>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929FB4"/>
              </a:buClr>
              <a:buSzPts val="1400"/>
              <a:buFont typeface="Calibri"/>
              <a:buNone/>
              <a:defRPr sz="1200" b="0" i="0" u="none" strike="noStrike" cap="none">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7" name="Google Shape;57;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58" name="Google Shape;58;p26"/>
          <p:cNvSpPr>
            <a:spLocks noGrp="1"/>
          </p:cNvSpPr>
          <p:nvPr>
            <p:ph type="pic" idx="2"/>
          </p:nvPr>
        </p:nvSpPr>
        <p:spPr>
          <a:xfrm>
            <a:off x="3454400" y="4594226"/>
            <a:ext cx="22352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9" name="Google Shape;59;p26"/>
          <p:cNvSpPr/>
          <p:nvPr/>
        </p:nvSpPr>
        <p:spPr>
          <a:xfrm>
            <a:off x="25066" y="1286658"/>
            <a:ext cx="2995730" cy="3183226"/>
          </a:xfrm>
          <a:prstGeom prst="rect">
            <a:avLst/>
          </a:prstGeom>
          <a:solidFill>
            <a:srgbClr val="3A50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0" name="Google Shape;60;p26"/>
          <p:cNvSpPr/>
          <p:nvPr/>
        </p:nvSpPr>
        <p:spPr>
          <a:xfrm>
            <a:off x="3074490" y="1286658"/>
            <a:ext cx="2995730" cy="3183226"/>
          </a:xfrm>
          <a:prstGeom prst="rect">
            <a:avLst/>
          </a:prstGeom>
          <a:solidFill>
            <a:srgbClr val="3A50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1" name="Google Shape;61;p26"/>
          <p:cNvSpPr/>
          <p:nvPr/>
        </p:nvSpPr>
        <p:spPr>
          <a:xfrm>
            <a:off x="6120060" y="1286658"/>
            <a:ext cx="2995730" cy="3183226"/>
          </a:xfrm>
          <a:prstGeom prst="rect">
            <a:avLst/>
          </a:prstGeom>
          <a:solidFill>
            <a:srgbClr val="3A50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2" name="Google Shape;62;p26"/>
          <p:cNvSpPr txBox="1">
            <a:spLocks noGrp="1"/>
          </p:cNvSpPr>
          <p:nvPr>
            <p:ph type="body" idx="1"/>
          </p:nvPr>
        </p:nvSpPr>
        <p:spPr>
          <a:xfrm>
            <a:off x="231605" y="2189397"/>
            <a:ext cx="2575515" cy="3188044"/>
          </a:xfrm>
          <a:prstGeom prst="rect">
            <a:avLst/>
          </a:prstGeom>
          <a:noFill/>
          <a:ln>
            <a:noFill/>
          </a:ln>
        </p:spPr>
        <p:txBody>
          <a:bodyPr spcFirstLastPara="1" wrap="square" lIns="91425" tIns="91425" rIns="91425" bIns="91425" anchor="t" anchorCtr="0">
            <a:normAutofit/>
          </a:bodyPr>
          <a:lstStyle>
            <a:lvl1pPr marL="457200" marR="0" lvl="0"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1pPr>
            <a:lvl2pPr marL="914400" marR="0" lvl="1"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2pPr>
            <a:lvl3pPr marL="1371600" marR="0" lvl="2"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3pPr>
            <a:lvl4pPr marL="1828800" marR="0" lvl="3"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4pPr>
            <a:lvl5pPr marL="2286000" marR="0" lvl="4"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26"/>
          <p:cNvSpPr txBox="1">
            <a:spLocks noGrp="1"/>
          </p:cNvSpPr>
          <p:nvPr>
            <p:ph type="body" idx="3"/>
          </p:nvPr>
        </p:nvSpPr>
        <p:spPr>
          <a:xfrm>
            <a:off x="3281346" y="2189397"/>
            <a:ext cx="2575515" cy="3188044"/>
          </a:xfrm>
          <a:prstGeom prst="rect">
            <a:avLst/>
          </a:prstGeom>
          <a:noFill/>
          <a:ln>
            <a:noFill/>
          </a:ln>
        </p:spPr>
        <p:txBody>
          <a:bodyPr spcFirstLastPara="1" wrap="square" lIns="91425" tIns="91425" rIns="91425" bIns="91425" anchor="t" anchorCtr="0">
            <a:normAutofit/>
          </a:bodyPr>
          <a:lstStyle>
            <a:lvl1pPr marL="457200" marR="0" lvl="0"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1pPr>
            <a:lvl2pPr marL="914400" marR="0" lvl="1"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2pPr>
            <a:lvl3pPr marL="1371600" marR="0" lvl="2"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3pPr>
            <a:lvl4pPr marL="1828800" marR="0" lvl="3"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4pPr>
            <a:lvl5pPr marL="2286000" marR="0" lvl="4"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Google Shape;64;p26"/>
          <p:cNvSpPr txBox="1">
            <a:spLocks noGrp="1"/>
          </p:cNvSpPr>
          <p:nvPr>
            <p:ph type="body" idx="4"/>
          </p:nvPr>
        </p:nvSpPr>
        <p:spPr>
          <a:xfrm>
            <a:off x="6322732" y="2189397"/>
            <a:ext cx="2575515" cy="3188044"/>
          </a:xfrm>
          <a:prstGeom prst="rect">
            <a:avLst/>
          </a:prstGeom>
          <a:noFill/>
          <a:ln>
            <a:noFill/>
          </a:ln>
        </p:spPr>
        <p:txBody>
          <a:bodyPr spcFirstLastPara="1" wrap="square" lIns="91425" tIns="91425" rIns="91425" bIns="91425" anchor="t" anchorCtr="0">
            <a:normAutofit/>
          </a:bodyPr>
          <a:lstStyle>
            <a:lvl1pPr marL="457200" marR="0" lvl="0"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1pPr>
            <a:lvl2pPr marL="914400" marR="0" lvl="1"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2pPr>
            <a:lvl3pPr marL="1371600" marR="0" lvl="2"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3pPr>
            <a:lvl4pPr marL="1828800" marR="0" lvl="3"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4pPr>
            <a:lvl5pPr marL="2286000" marR="0" lvl="4" indent="-330200" algn="l">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26"/>
          <p:cNvSpPr>
            <a:spLocks noGrp="1"/>
          </p:cNvSpPr>
          <p:nvPr>
            <p:ph type="pic" idx="5"/>
          </p:nvPr>
        </p:nvSpPr>
        <p:spPr>
          <a:xfrm>
            <a:off x="457200" y="1555045"/>
            <a:ext cx="21336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6" name="Google Shape;66;p26"/>
          <p:cNvSpPr>
            <a:spLocks noGrp="1"/>
          </p:cNvSpPr>
          <p:nvPr>
            <p:ph type="pic" idx="6"/>
          </p:nvPr>
        </p:nvSpPr>
        <p:spPr>
          <a:xfrm>
            <a:off x="3505200" y="1555045"/>
            <a:ext cx="21336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7" name="Google Shape;67;p26"/>
          <p:cNvSpPr>
            <a:spLocks noGrp="1"/>
          </p:cNvSpPr>
          <p:nvPr>
            <p:ph type="pic" idx="7"/>
          </p:nvPr>
        </p:nvSpPr>
        <p:spPr>
          <a:xfrm>
            <a:off x="6553200" y="1555045"/>
            <a:ext cx="21336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7_Title and Content 3">
    <p:bg>
      <p:bgPr>
        <a:solidFill>
          <a:schemeClr val="dk2"/>
        </a:solidFill>
        <a:effectLst/>
      </p:bgPr>
    </p:bg>
    <p:spTree>
      <p:nvGrpSpPr>
        <p:cNvPr id="1" name="Shape 68"/>
        <p:cNvGrpSpPr/>
        <p:nvPr/>
      </p:nvGrpSpPr>
      <p:grpSpPr>
        <a:xfrm>
          <a:off x="0" y="0"/>
          <a:ext cx="0" cy="0"/>
          <a:chOff x="0" y="0"/>
          <a:chExt cx="0" cy="0"/>
        </a:xfrm>
      </p:grpSpPr>
      <p:sp>
        <p:nvSpPr>
          <p:cNvPr id="69" name="Google Shape;69;p25"/>
          <p:cNvSpPr/>
          <p:nvPr/>
        </p:nvSpPr>
        <p:spPr>
          <a:xfrm>
            <a:off x="0" y="4388196"/>
            <a:ext cx="9144000" cy="75530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70" name="Google Shape;70;p25"/>
          <p:cNvSpPr txBox="1">
            <a:spLocks noGrp="1"/>
          </p:cNvSpPr>
          <p:nvPr>
            <p:ph type="title"/>
          </p:nvPr>
        </p:nvSpPr>
        <p:spPr>
          <a:xfrm>
            <a:off x="457200" y="205979"/>
            <a:ext cx="8229600" cy="857250"/>
          </a:xfrm>
          <a:prstGeom prst="rect">
            <a:avLst/>
          </a:prstGeom>
          <a:noFill/>
          <a:ln>
            <a:noFill/>
          </a:ln>
        </p:spPr>
        <p:txBody>
          <a:bodyPr spcFirstLastPara="1" wrap="square" lIns="91425" tIns="91425" rIns="91425" bIns="91425" anchor="ctr" anchorCtr="0">
            <a:normAutofit/>
          </a:bodyPr>
          <a:lstStyle>
            <a:lvl1pPr marR="0" lvl="0" algn="ctr">
              <a:lnSpc>
                <a:spcPct val="100000"/>
              </a:lnSpc>
              <a:spcBef>
                <a:spcPts val="0"/>
              </a:spcBef>
              <a:spcAft>
                <a:spcPts val="0"/>
              </a:spcAft>
              <a:buClr>
                <a:srgbClr val="3F3F3F"/>
              </a:buClr>
              <a:buSzPts val="4000"/>
              <a:buFont typeface="Calibri"/>
              <a:buNone/>
              <a:defRPr sz="40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 name="Google Shape;71;p25"/>
          <p:cNvSpPr txBox="1">
            <a:spLocks noGrp="1"/>
          </p:cNvSpPr>
          <p:nvPr>
            <p:ph type="body" idx="1"/>
          </p:nvPr>
        </p:nvSpPr>
        <p:spPr>
          <a:xfrm>
            <a:off x="457200" y="1200151"/>
            <a:ext cx="8229600" cy="3188044"/>
          </a:xfrm>
          <a:prstGeom prst="rect">
            <a:avLst/>
          </a:prstGeom>
          <a:noFill/>
          <a:ln>
            <a:noFill/>
          </a:ln>
        </p:spPr>
        <p:txBody>
          <a:bodyPr spcFirstLastPara="1" wrap="square" lIns="91425" tIns="91425" rIns="91425" bIns="91425" anchor="t" anchorCtr="0">
            <a:normAutofit/>
          </a:bodyPr>
          <a:lstStyle>
            <a:lvl1pPr marL="457200" marR="0" lvl="0"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1pPr>
            <a:lvl2pPr marL="914400" marR="0" lvl="1"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2pPr>
            <a:lvl3pPr marL="1371600" marR="0" lvl="2" indent="-381000" algn="l">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25"/>
          <p:cNvSpPr txBox="1">
            <a:spLocks noGrp="1"/>
          </p:cNvSpPr>
          <p:nvPr>
            <p:ph type="dt" idx="10"/>
          </p:nvPr>
        </p:nvSpPr>
        <p:spPr>
          <a:xfrm>
            <a:off x="457200" y="4767264"/>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29FB4"/>
              </a:buClr>
              <a:buSzPts val="1400"/>
              <a:buFont typeface="Calibri"/>
              <a:buNone/>
              <a:defRPr sz="1200" b="0" i="0" u="none" strike="noStrike" cap="none">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3" name="Google Shape;73;p25"/>
          <p:cNvSpPr txBox="1">
            <a:spLocks noGrp="1"/>
          </p:cNvSpPr>
          <p:nvPr>
            <p:ph type="ftr" idx="11"/>
          </p:nvPr>
        </p:nvSpPr>
        <p:spPr>
          <a:xfrm>
            <a:off x="3124200" y="4767264"/>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929FB4"/>
              </a:buClr>
              <a:buSzPts val="1400"/>
              <a:buFont typeface="Calibri"/>
              <a:buNone/>
              <a:defRPr sz="1200" b="0" i="0" u="none" strike="noStrike" cap="none">
                <a:solidFill>
                  <a:srgbClr val="929FB4"/>
                </a:solidFill>
                <a:latin typeface="Calibri"/>
                <a:ea typeface="Calibri"/>
                <a:cs typeface="Calibri"/>
                <a:sym typeface="Calibri"/>
              </a:defRPr>
            </a:lvl1pPr>
            <a:lvl2pPr marR="0" lvl="1"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4" name="Google Shape;74;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929FB4"/>
              </a:buClr>
              <a:buSzPts val="1200"/>
              <a:buFont typeface="Calibri"/>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75" name="Google Shape;75;p25"/>
          <p:cNvSpPr>
            <a:spLocks noGrp="1"/>
          </p:cNvSpPr>
          <p:nvPr>
            <p:ph type="pic" idx="2"/>
          </p:nvPr>
        </p:nvSpPr>
        <p:spPr>
          <a:xfrm>
            <a:off x="3454400" y="4594226"/>
            <a:ext cx="2235200" cy="347663"/>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8"/>
        <p:cNvGrpSpPr/>
        <p:nvPr/>
      </p:nvGrpSpPr>
      <p:grpSpPr>
        <a:xfrm>
          <a:off x="0" y="0"/>
          <a:ext cx="0" cy="0"/>
          <a:chOff x="0" y="0"/>
          <a:chExt cx="0" cy="0"/>
        </a:xfrm>
      </p:grpSpPr>
      <p:sp>
        <p:nvSpPr>
          <p:cNvPr id="139" name="Google Shape;139;p37"/>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40" name="Google Shape;140;p37"/>
          <p:cNvSpPr txBox="1">
            <a:spLocks noGrp="1"/>
          </p:cNvSpPr>
          <p:nvPr>
            <p:ph type="title"/>
          </p:nvPr>
        </p:nvSpPr>
        <p:spPr>
          <a:xfrm>
            <a:off x="457200" y="155391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6600"/>
              <a:buFont typeface="Calibri"/>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3" name="Google Shape;143;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44" name="Google Shape;144;p37"/>
          <p:cNvSpPr>
            <a:spLocks noGrp="1"/>
          </p:cNvSpPr>
          <p:nvPr>
            <p:ph type="pic" idx="3"/>
          </p:nvPr>
        </p:nvSpPr>
        <p:spPr>
          <a:xfrm>
            <a:off x="3222926" y="3555527"/>
            <a:ext cx="2730486" cy="91035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5"/>
        <p:cNvGrpSpPr/>
        <p:nvPr/>
      </p:nvGrpSpPr>
      <p:grpSpPr>
        <a:xfrm>
          <a:off x="0" y="0"/>
          <a:ext cx="0" cy="0"/>
          <a:chOff x="0" y="0"/>
          <a:chExt cx="0" cy="0"/>
        </a:xfrm>
      </p:grpSpPr>
      <p:sp>
        <p:nvSpPr>
          <p:cNvPr id="146" name="Google Shape;146;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7" name="Google Shape;147;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8" name="Google Shape;148;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49" name="Google Shape;149;p27"/>
          <p:cNvSpPr/>
          <p:nvPr/>
        </p:nvSpPr>
        <p:spPr>
          <a:xfrm>
            <a:off x="0" y="3928428"/>
            <a:ext cx="9144000" cy="126855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50" name="Google Shape;150;p27"/>
          <p:cNvSpPr txBox="1">
            <a:spLocks noGrp="1"/>
          </p:cNvSpPr>
          <p:nvPr>
            <p:ph type="title"/>
          </p:nvPr>
        </p:nvSpPr>
        <p:spPr>
          <a:xfrm>
            <a:off x="457200" y="3963984"/>
            <a:ext cx="8229600" cy="66516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F3F3F"/>
              </a:buClr>
              <a:buSzPts val="4000"/>
              <a:buFont typeface="Calibri"/>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7"/>
          <p:cNvSpPr>
            <a:spLocks noGrp="1"/>
          </p:cNvSpPr>
          <p:nvPr>
            <p:ph type="pic" idx="2"/>
          </p:nvPr>
        </p:nvSpPr>
        <p:spPr>
          <a:xfrm>
            <a:off x="6688138" y="219075"/>
            <a:ext cx="2247900" cy="61277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52" name="Google Shape;152;p27"/>
          <p:cNvSpPr>
            <a:spLocks noGrp="1"/>
          </p:cNvSpPr>
          <p:nvPr>
            <p:ph type="pic" idx="3"/>
          </p:nvPr>
        </p:nvSpPr>
        <p:spPr>
          <a:xfrm>
            <a:off x="1014413" y="227014"/>
            <a:ext cx="5673725" cy="3454746"/>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53" name="Google Shape;153;p27"/>
          <p:cNvSpPr txBox="1">
            <a:spLocks noGrp="1"/>
          </p:cNvSpPr>
          <p:nvPr>
            <p:ph type="subTitle" idx="1"/>
          </p:nvPr>
        </p:nvSpPr>
        <p:spPr>
          <a:xfrm>
            <a:off x="1371600" y="4519548"/>
            <a:ext cx="6400800" cy="53940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None/>
              <a:defRPr sz="3200">
                <a:solidFill>
                  <a:schemeClr val="dk1"/>
                </a:solidFill>
              </a:defRPr>
            </a:lvl1pPr>
            <a:lvl2pPr lvl="1" algn="ctr">
              <a:lnSpc>
                <a:spcPct val="100000"/>
              </a:lnSpc>
              <a:spcBef>
                <a:spcPts val="480"/>
              </a:spcBef>
              <a:spcAft>
                <a:spcPts val="0"/>
              </a:spcAft>
              <a:buClr>
                <a:srgbClr val="929FB4"/>
              </a:buClr>
              <a:buSzPts val="2400"/>
              <a:buNone/>
              <a:defRPr>
                <a:solidFill>
                  <a:srgbClr val="929FB4"/>
                </a:solidFill>
              </a:defRPr>
            </a:lvl2pPr>
            <a:lvl3pPr lvl="2" algn="ctr">
              <a:lnSpc>
                <a:spcPct val="100000"/>
              </a:lnSpc>
              <a:spcBef>
                <a:spcPts val="480"/>
              </a:spcBef>
              <a:spcAft>
                <a:spcPts val="0"/>
              </a:spcAft>
              <a:buClr>
                <a:srgbClr val="929FB4"/>
              </a:buClr>
              <a:buSzPts val="2400"/>
              <a:buNone/>
              <a:defRPr>
                <a:solidFill>
                  <a:srgbClr val="929FB4"/>
                </a:solidFill>
              </a:defRPr>
            </a:lvl3pPr>
            <a:lvl4pPr lvl="3" algn="ctr">
              <a:lnSpc>
                <a:spcPct val="100000"/>
              </a:lnSpc>
              <a:spcBef>
                <a:spcPts val="400"/>
              </a:spcBef>
              <a:spcAft>
                <a:spcPts val="0"/>
              </a:spcAft>
              <a:buClr>
                <a:srgbClr val="929FB4"/>
              </a:buClr>
              <a:buSzPts val="2000"/>
              <a:buNone/>
              <a:defRPr>
                <a:solidFill>
                  <a:srgbClr val="929FB4"/>
                </a:solidFill>
              </a:defRPr>
            </a:lvl4pPr>
            <a:lvl5pPr lvl="4" algn="ctr">
              <a:lnSpc>
                <a:spcPct val="100000"/>
              </a:lnSpc>
              <a:spcBef>
                <a:spcPts val="400"/>
              </a:spcBef>
              <a:spcAft>
                <a:spcPts val="0"/>
              </a:spcAft>
              <a:buClr>
                <a:srgbClr val="929FB4"/>
              </a:buClr>
              <a:buSzPts val="2000"/>
              <a:buNone/>
              <a:defRPr>
                <a:solidFill>
                  <a:srgbClr val="929FB4"/>
                </a:solidFill>
              </a:defRPr>
            </a:lvl5pPr>
            <a:lvl6pPr lvl="5" algn="ctr">
              <a:lnSpc>
                <a:spcPct val="100000"/>
              </a:lnSpc>
              <a:spcBef>
                <a:spcPts val="400"/>
              </a:spcBef>
              <a:spcAft>
                <a:spcPts val="0"/>
              </a:spcAft>
              <a:buClr>
                <a:srgbClr val="929FB4"/>
              </a:buClr>
              <a:buSzPts val="2000"/>
              <a:buNone/>
              <a:defRPr>
                <a:solidFill>
                  <a:srgbClr val="929FB4"/>
                </a:solidFill>
              </a:defRPr>
            </a:lvl6pPr>
            <a:lvl7pPr lvl="6" algn="ctr">
              <a:lnSpc>
                <a:spcPct val="100000"/>
              </a:lnSpc>
              <a:spcBef>
                <a:spcPts val="400"/>
              </a:spcBef>
              <a:spcAft>
                <a:spcPts val="0"/>
              </a:spcAft>
              <a:buClr>
                <a:srgbClr val="929FB4"/>
              </a:buClr>
              <a:buSzPts val="2000"/>
              <a:buNone/>
              <a:defRPr>
                <a:solidFill>
                  <a:srgbClr val="929FB4"/>
                </a:solidFill>
              </a:defRPr>
            </a:lvl7pPr>
            <a:lvl8pPr lvl="7" algn="ctr">
              <a:lnSpc>
                <a:spcPct val="100000"/>
              </a:lnSpc>
              <a:spcBef>
                <a:spcPts val="400"/>
              </a:spcBef>
              <a:spcAft>
                <a:spcPts val="0"/>
              </a:spcAft>
              <a:buClr>
                <a:srgbClr val="929FB4"/>
              </a:buClr>
              <a:buSzPts val="2000"/>
              <a:buNone/>
              <a:defRPr>
                <a:solidFill>
                  <a:srgbClr val="929FB4"/>
                </a:solidFill>
              </a:defRPr>
            </a:lvl8pPr>
            <a:lvl9pPr lvl="8" algn="ctr">
              <a:lnSpc>
                <a:spcPct val="100000"/>
              </a:lnSpc>
              <a:spcBef>
                <a:spcPts val="400"/>
              </a:spcBef>
              <a:spcAft>
                <a:spcPts val="0"/>
              </a:spcAft>
              <a:buClr>
                <a:srgbClr val="929FB4"/>
              </a:buClr>
              <a:buSzPts val="2000"/>
              <a:buNone/>
              <a:defRPr>
                <a:solidFill>
                  <a:srgbClr val="929FB4"/>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4"/>
        <p:cNvGrpSpPr/>
        <p:nvPr/>
      </p:nvGrpSpPr>
      <p:grpSpPr>
        <a:xfrm>
          <a:off x="0" y="0"/>
          <a:ext cx="0" cy="0"/>
          <a:chOff x="0" y="0"/>
          <a:chExt cx="0" cy="0"/>
        </a:xfrm>
      </p:grpSpPr>
      <p:sp>
        <p:nvSpPr>
          <p:cNvPr id="155" name="Google Shape;155;p28"/>
          <p:cNvSpPr/>
          <p:nvPr/>
        </p:nvSpPr>
        <p:spPr>
          <a:xfrm>
            <a:off x="2590800" y="1151120"/>
            <a:ext cx="6555465" cy="3992379"/>
          </a:xfrm>
          <a:prstGeom prst="rect">
            <a:avLst/>
          </a:prstGeom>
          <a:solidFill>
            <a:srgbClr val="ABC2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56" name="Google Shape;156;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7" name="Google Shape;157;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8" name="Google Shape;158;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59" name="Google Shape;159;p28"/>
          <p:cNvSpPr>
            <a:spLocks noGrp="1"/>
          </p:cNvSpPr>
          <p:nvPr>
            <p:ph type="pic" idx="2"/>
          </p:nvPr>
        </p:nvSpPr>
        <p:spPr>
          <a:xfrm>
            <a:off x="0" y="0"/>
            <a:ext cx="2590800" cy="51435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0" name="Google Shape;160;p28"/>
          <p:cNvSpPr>
            <a:spLocks noGrp="1"/>
          </p:cNvSpPr>
          <p:nvPr>
            <p:ph type="pic" idx="3"/>
          </p:nvPr>
        </p:nvSpPr>
        <p:spPr>
          <a:xfrm>
            <a:off x="6149976" y="255526"/>
            <a:ext cx="2536825" cy="6032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1" name="Google Shape;161;p28"/>
          <p:cNvSpPr txBox="1">
            <a:spLocks noGrp="1"/>
          </p:cNvSpPr>
          <p:nvPr>
            <p:ph type="body" idx="1"/>
          </p:nvPr>
        </p:nvSpPr>
        <p:spPr>
          <a:xfrm>
            <a:off x="3883288" y="1498600"/>
            <a:ext cx="4803513" cy="84931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800"/>
              </a:spcBef>
              <a:spcAft>
                <a:spcPts val="0"/>
              </a:spcAft>
              <a:buClr>
                <a:srgbClr val="3F3F3F"/>
              </a:buClr>
              <a:buSzPts val="4000"/>
              <a:buNone/>
              <a:defRPr sz="4000" b="0" i="0">
                <a:solidFill>
                  <a:srgbClr val="3F3F3F"/>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p28"/>
          <p:cNvSpPr txBox="1">
            <a:spLocks noGrp="1"/>
          </p:cNvSpPr>
          <p:nvPr>
            <p:ph type="body" idx="4"/>
          </p:nvPr>
        </p:nvSpPr>
        <p:spPr>
          <a:xfrm>
            <a:off x="3883288" y="2832438"/>
            <a:ext cx="4803513" cy="84931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640"/>
              </a:spcBef>
              <a:spcAft>
                <a:spcPts val="0"/>
              </a:spcAft>
              <a:buClr>
                <a:schemeClr val="dk1"/>
              </a:buClr>
              <a:buSzPts val="3200"/>
              <a:buNone/>
              <a:defRPr sz="3200" b="0">
                <a:solidFill>
                  <a:schemeClr val="dk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63"/>
        <p:cNvGrpSpPr/>
        <p:nvPr/>
      </p:nvGrpSpPr>
      <p:grpSpPr>
        <a:xfrm>
          <a:off x="0" y="0"/>
          <a:ext cx="0" cy="0"/>
          <a:chOff x="0" y="0"/>
          <a:chExt cx="0" cy="0"/>
        </a:xfrm>
      </p:grpSpPr>
      <p:sp>
        <p:nvSpPr>
          <p:cNvPr id="164" name="Google Shape;164;p29"/>
          <p:cNvSpPr/>
          <p:nvPr/>
        </p:nvSpPr>
        <p:spPr>
          <a:xfrm>
            <a:off x="5516880" y="883920"/>
            <a:ext cx="3629385" cy="4259579"/>
          </a:xfrm>
          <a:prstGeom prst="rect">
            <a:avLst/>
          </a:prstGeom>
          <a:solidFill>
            <a:srgbClr val="ABC2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5" name="Google Shape;165;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6" name="Google Shape;166;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7" name="Google Shape;167;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68" name="Google Shape;168;p29"/>
          <p:cNvSpPr>
            <a:spLocks noGrp="1"/>
          </p:cNvSpPr>
          <p:nvPr>
            <p:ph type="pic" idx="2"/>
          </p:nvPr>
        </p:nvSpPr>
        <p:spPr>
          <a:xfrm>
            <a:off x="0" y="0"/>
            <a:ext cx="5516880" cy="51435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9" name="Google Shape;169;p29"/>
          <p:cNvSpPr>
            <a:spLocks noGrp="1"/>
          </p:cNvSpPr>
          <p:nvPr>
            <p:ph type="pic" idx="3"/>
          </p:nvPr>
        </p:nvSpPr>
        <p:spPr>
          <a:xfrm>
            <a:off x="6471920" y="224617"/>
            <a:ext cx="1856824" cy="4415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70" name="Google Shape;170;p29"/>
          <p:cNvSpPr txBox="1">
            <a:spLocks noGrp="1"/>
          </p:cNvSpPr>
          <p:nvPr>
            <p:ph type="body" idx="1"/>
          </p:nvPr>
        </p:nvSpPr>
        <p:spPr>
          <a:xfrm>
            <a:off x="5618479" y="1270000"/>
            <a:ext cx="3068321" cy="107791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800"/>
              </a:spcBef>
              <a:spcAft>
                <a:spcPts val="0"/>
              </a:spcAft>
              <a:buClr>
                <a:srgbClr val="3F3F3F"/>
              </a:buClr>
              <a:buSzPts val="4000"/>
              <a:buNone/>
              <a:defRPr sz="4000" b="0" i="0">
                <a:solidFill>
                  <a:srgbClr val="3F3F3F"/>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p29"/>
          <p:cNvSpPr txBox="1">
            <a:spLocks noGrp="1"/>
          </p:cNvSpPr>
          <p:nvPr>
            <p:ph type="body" idx="4"/>
          </p:nvPr>
        </p:nvSpPr>
        <p:spPr>
          <a:xfrm>
            <a:off x="5709920" y="3178430"/>
            <a:ext cx="2976880" cy="1261607"/>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640"/>
              </a:spcBef>
              <a:spcAft>
                <a:spcPts val="0"/>
              </a:spcAft>
              <a:buClr>
                <a:schemeClr val="dk1"/>
              </a:buClr>
              <a:buSzPts val="3200"/>
              <a:buNone/>
              <a:defRPr sz="3200" b="0">
                <a:solidFill>
                  <a:schemeClr val="dk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29FB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29FB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29FB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s://www.justice.gov/elderjustice/victim-specialists-0" TargetMode="External"/><Relationship Id="rId5" Type="http://schemas.openxmlformats.org/officeDocument/2006/relationships/hyperlink" Target="https://www.justice.gov/elderjustice/prosecutors-0" TargetMode="External"/><Relationship Id="rId4" Type="http://schemas.openxmlformats.org/officeDocument/2006/relationships/hyperlink" Target="https://www.justice.gov/elderjustice/law-enforcement-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7.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9.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hyperlink" Target="https://www.justice.gov/elderjustice/elder-justice-network-locator-map"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hyperlink" Target="https://www.ftccomplaintassistant.gov/"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5.xml"/><Relationship Id="rId5" Type="http://schemas.openxmlformats.org/officeDocument/2006/relationships/image" Target="../media/image12.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13.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29.xml"/><Relationship Id="rId5" Type="http://schemas.openxmlformats.org/officeDocument/2006/relationships/image" Target="../media/image1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hyperlink" Target="https://apstarc.acl.gov/" TargetMode="External"/><Relationship Id="rId3" Type="http://schemas.openxmlformats.org/officeDocument/2006/relationships/notesSlide" Target="../notesSlides/notesSlide34.xml"/><Relationship Id="rId7" Type="http://schemas.openxmlformats.org/officeDocument/2006/relationships/hyperlink" Target="https://www.ic3.gov/default.aspx" TargetMode="Externa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hyperlink" Target="https://www.nw3c.org/" TargetMode="External"/><Relationship Id="rId11" Type="http://schemas.openxmlformats.org/officeDocument/2006/relationships/hyperlink" Target="https://www.justice.gov/elderjustice/safta-senior-abuse-financial-tracking-and-accounting-tool-toolkit" TargetMode="External"/><Relationship Id="rId5" Type="http://schemas.openxmlformats.org/officeDocument/2006/relationships/hyperlink" Target="https://www.fincen.gov/" TargetMode="External"/><Relationship Id="rId10" Type="http://schemas.openxmlformats.org/officeDocument/2006/relationships/hyperlink" Target="https://www.justice.gov/elderjustice/eagle-elder-abuse-guide-law-enforcement" TargetMode="External"/><Relationship Id="rId4" Type="http://schemas.openxmlformats.org/officeDocument/2006/relationships/hyperlink" Target="https://www.napsa-now.org/" TargetMode="External"/><Relationship Id="rId9" Type="http://schemas.openxmlformats.org/officeDocument/2006/relationships/hyperlink" Target="https://www.justice.gov/elderjustice"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5.xml"/><Relationship Id="rId7" Type="http://schemas.openxmlformats.org/officeDocument/2006/relationships/hyperlink" Target="https://suicidepreventionlifeline.org/"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s://dsamh.utah.gov/contact" TargetMode="External"/><Relationship Id="rId5" Type="http://schemas.openxmlformats.org/officeDocument/2006/relationships/hyperlink" Target="https://dspd.utah.gov/" TargetMode="External"/><Relationship Id="rId4" Type="http://schemas.openxmlformats.org/officeDocument/2006/relationships/hyperlink" Target="https://daas.utah.gov"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www.seniorresource.com/utah.htm" TargetMode="External"/><Relationship Id="rId5" Type="http://schemas.openxmlformats.org/officeDocument/2006/relationships/image" Target="../media/image2.png"/><Relationship Id="rId4" Type="http://schemas.openxmlformats.org/officeDocument/2006/relationships/hyperlink" Target="https://daas.utah.gov/locations-new/"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s://www.fdic.gov/consumers/consumer/moneysmart/olderadult.html"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www.ncoa.org/economic-security/money-management/" TargetMode="External"/><Relationship Id="rId5" Type="http://schemas.openxmlformats.org/officeDocument/2006/relationships/hyperlink" Target="http://www.aarp.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APSintake@utah.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
          <p:cNvPicPr preferRelativeResize="0"/>
          <p:nvPr/>
        </p:nvPicPr>
        <p:blipFill rotWithShape="1">
          <a:blip r:embed="rId4">
            <a:alphaModFix/>
          </a:blip>
          <a:srcRect l="5260" r="5731" b="50379"/>
          <a:stretch/>
        </p:blipFill>
        <p:spPr>
          <a:xfrm>
            <a:off x="0" y="-443075"/>
            <a:ext cx="9144000" cy="4362576"/>
          </a:xfrm>
          <a:prstGeom prst="rect">
            <a:avLst/>
          </a:prstGeom>
          <a:noFill/>
          <a:ln w="9525" cap="flat" cmpd="sng">
            <a:solidFill>
              <a:schemeClr val="accent1"/>
            </a:solidFill>
            <a:prstDash val="solid"/>
            <a:round/>
            <a:headEnd type="none" w="sm" len="sm"/>
            <a:tailEnd type="none" w="sm" len="sm"/>
          </a:ln>
        </p:spPr>
      </p:pic>
      <p:sp>
        <p:nvSpPr>
          <p:cNvPr id="201" name="Google Shape;201;p1"/>
          <p:cNvSpPr txBox="1">
            <a:spLocks noGrp="1"/>
          </p:cNvSpPr>
          <p:nvPr>
            <p:ph type="subTitle" idx="1"/>
          </p:nvPr>
        </p:nvSpPr>
        <p:spPr>
          <a:xfrm>
            <a:off x="408900" y="3983925"/>
            <a:ext cx="8326200" cy="53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3200"/>
              <a:buNone/>
            </a:pPr>
            <a:r>
              <a:rPr lang="en-US" b="1" dirty="0">
                <a:solidFill>
                  <a:srgbClr val="FFFFFF"/>
                </a:solidFill>
              </a:rPr>
              <a:t>APS: Working Together with Multi-Jurisdictions</a:t>
            </a:r>
            <a:r>
              <a:rPr lang="en-US" dirty="0">
                <a:solidFill>
                  <a:srgbClr val="FFFFFF"/>
                </a:solidFill>
              </a:rPr>
              <a:t> </a:t>
            </a:r>
            <a:endParaRPr dirty="0"/>
          </a:p>
        </p:txBody>
      </p:sp>
      <p:cxnSp>
        <p:nvCxnSpPr>
          <p:cNvPr id="202" name="Google Shape;202;p1"/>
          <p:cNvCxnSpPr/>
          <p:nvPr/>
        </p:nvCxnSpPr>
        <p:spPr>
          <a:xfrm rot="10800000" flipH="1">
            <a:off x="42900" y="3907200"/>
            <a:ext cx="9058200" cy="12300"/>
          </a:xfrm>
          <a:prstGeom prst="straightConnector1">
            <a:avLst/>
          </a:prstGeom>
          <a:noFill/>
          <a:ln w="114300" cap="flat" cmpd="sng">
            <a:solidFill>
              <a:schemeClr val="accent1"/>
            </a:solidFill>
            <a:prstDash val="solid"/>
            <a:round/>
            <a:headEnd type="none" w="sm" len="sm"/>
            <a:tailEnd type="none" w="sm" len="sm"/>
          </a:ln>
        </p:spPr>
      </p:cxnSp>
      <p:cxnSp>
        <p:nvCxnSpPr>
          <p:cNvPr id="203" name="Google Shape;203;p1"/>
          <p:cNvCxnSpPr/>
          <p:nvPr/>
        </p:nvCxnSpPr>
        <p:spPr>
          <a:xfrm>
            <a:off x="-14850" y="-443075"/>
            <a:ext cx="9173700" cy="34200"/>
          </a:xfrm>
          <a:prstGeom prst="straightConnector1">
            <a:avLst/>
          </a:prstGeom>
          <a:noFill/>
          <a:ln w="152400" cap="flat" cmpd="sng">
            <a:solidFill>
              <a:schemeClr val="dk1"/>
            </a:solidFill>
            <a:prstDash val="solid"/>
            <a:round/>
            <a:headEnd type="none" w="sm" len="sm"/>
            <a:tailEnd type="none" w="sm" len="sm"/>
          </a:ln>
        </p:spPr>
      </p:cxnSp>
      <p:pic>
        <p:nvPicPr>
          <p:cNvPr id="204" name="Google Shape;204;p1"/>
          <p:cNvPicPr preferRelativeResize="0"/>
          <p:nvPr/>
        </p:nvPicPr>
        <p:blipFill rotWithShape="1">
          <a:blip r:embed="rId5">
            <a:alphaModFix/>
          </a:blip>
          <a:srcRect/>
          <a:stretch/>
        </p:blipFill>
        <p:spPr>
          <a:xfrm>
            <a:off x="3397675" y="4663950"/>
            <a:ext cx="2348650" cy="640550"/>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823a39df6d_6_25"/>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endParaRPr dirty="0"/>
          </a:p>
          <a:p>
            <a:pPr marL="0" lvl="0" indent="0" algn="ctr" rtl="0">
              <a:lnSpc>
                <a:spcPct val="100000"/>
              </a:lnSpc>
              <a:spcBef>
                <a:spcPts val="0"/>
              </a:spcBef>
              <a:spcAft>
                <a:spcPts val="0"/>
              </a:spcAft>
              <a:buClr>
                <a:srgbClr val="3F3F3F"/>
              </a:buClr>
              <a:buSzPts val="4000"/>
              <a:buFont typeface="Calibri"/>
              <a:buNone/>
            </a:pPr>
            <a:r>
              <a:rPr lang="en-US" dirty="0"/>
              <a:t>APS Investigative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Process</a:t>
            </a:r>
            <a:endParaRPr dirty="0"/>
          </a:p>
          <a:p>
            <a:pPr marL="0" lvl="0" indent="0" algn="ctr" rtl="0">
              <a:lnSpc>
                <a:spcPct val="100000"/>
              </a:lnSpc>
              <a:spcBef>
                <a:spcPts val="0"/>
              </a:spcBef>
              <a:spcAft>
                <a:spcPts val="0"/>
              </a:spcAft>
              <a:buSzPts val="4000"/>
              <a:buNone/>
            </a:pPr>
            <a:endParaRPr dirty="0"/>
          </a:p>
        </p:txBody>
      </p:sp>
      <p:sp>
        <p:nvSpPr>
          <p:cNvPr id="276" name="Google Shape;276;g823a39df6d_6_25"/>
          <p:cNvSpPr txBox="1">
            <a:spLocks noGrp="1"/>
          </p:cNvSpPr>
          <p:nvPr>
            <p:ph type="body" idx="1"/>
          </p:nvPr>
        </p:nvSpPr>
        <p:spPr>
          <a:xfrm>
            <a:off x="457200" y="1084576"/>
            <a:ext cx="8229600" cy="31881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1100"/>
              </a:spcBef>
              <a:spcAft>
                <a:spcPts val="0"/>
              </a:spcAft>
              <a:buClr>
                <a:srgbClr val="4C3D3D"/>
              </a:buClr>
              <a:buSzPts val="1900"/>
              <a:buChar char="❏"/>
            </a:pPr>
            <a:r>
              <a:rPr lang="en-US" sz="1900" dirty="0">
                <a:solidFill>
                  <a:srgbClr val="4C3D3D"/>
                </a:solidFill>
                <a:highlight>
                  <a:srgbClr val="FFFFFF"/>
                </a:highlight>
              </a:rPr>
              <a:t>Adult Protective Services shall respect the lifestyle that is </a:t>
            </a:r>
            <a:r>
              <a:rPr lang="en-US" sz="1900" b="1" dirty="0">
                <a:solidFill>
                  <a:srgbClr val="4C3D3D"/>
                </a:solidFill>
                <a:highlight>
                  <a:srgbClr val="FFFFFF"/>
                </a:highlight>
              </a:rPr>
              <a:t>knowingly </a:t>
            </a:r>
            <a:r>
              <a:rPr lang="en-US" sz="1900" dirty="0">
                <a:solidFill>
                  <a:srgbClr val="4C3D3D"/>
                </a:solidFill>
                <a:highlight>
                  <a:srgbClr val="FFFFFF"/>
                </a:highlight>
              </a:rPr>
              <a:t>and </a:t>
            </a:r>
            <a:r>
              <a:rPr lang="en-US" sz="1900" b="1" dirty="0">
                <a:solidFill>
                  <a:srgbClr val="4C3D3D"/>
                </a:solidFill>
                <a:highlight>
                  <a:srgbClr val="FFFFFF"/>
                </a:highlight>
              </a:rPr>
              <a:t>voluntarily</a:t>
            </a:r>
            <a:r>
              <a:rPr lang="en-US" sz="1900" dirty="0">
                <a:solidFill>
                  <a:srgbClr val="4C3D3D"/>
                </a:solidFill>
                <a:highlight>
                  <a:srgbClr val="FFFFFF"/>
                </a:highlight>
              </a:rPr>
              <a:t> chosen by the vulnerable adult.</a:t>
            </a:r>
            <a:endParaRPr sz="1900" dirty="0">
              <a:solidFill>
                <a:srgbClr val="4C3D3D"/>
              </a:solidFill>
              <a:highlight>
                <a:srgbClr val="FFFFFF"/>
              </a:highlight>
            </a:endParaRPr>
          </a:p>
          <a:p>
            <a:pPr marL="457200" lvl="0" indent="-349250" algn="l" rtl="0">
              <a:lnSpc>
                <a:spcPct val="150000"/>
              </a:lnSpc>
              <a:spcBef>
                <a:spcPts val="0"/>
              </a:spcBef>
              <a:spcAft>
                <a:spcPts val="0"/>
              </a:spcAft>
              <a:buClr>
                <a:srgbClr val="4C3D3D"/>
              </a:buClr>
              <a:buSzPts val="1900"/>
              <a:buFont typeface="Calibri"/>
              <a:buChar char="❏"/>
            </a:pPr>
            <a:r>
              <a:rPr lang="en-US" sz="1900" dirty="0">
                <a:solidFill>
                  <a:srgbClr val="4C3D3D"/>
                </a:solidFill>
                <a:highlight>
                  <a:srgbClr val="FFFFFF"/>
                </a:highlight>
              </a:rPr>
              <a:t>A vulnerable adult with capacity to consent has the right to self-determination.</a:t>
            </a:r>
            <a:endParaRPr sz="1900" dirty="0">
              <a:solidFill>
                <a:srgbClr val="4C3D3D"/>
              </a:solidFill>
              <a:highlight>
                <a:srgbClr val="FFFFFF"/>
              </a:highlight>
            </a:endParaRPr>
          </a:p>
          <a:p>
            <a:pPr marL="457200" lvl="0" indent="-349250" algn="l" rtl="0">
              <a:lnSpc>
                <a:spcPct val="150000"/>
              </a:lnSpc>
              <a:spcBef>
                <a:spcPts val="0"/>
              </a:spcBef>
              <a:spcAft>
                <a:spcPts val="0"/>
              </a:spcAft>
              <a:buClr>
                <a:srgbClr val="4C3D3D"/>
              </a:buClr>
              <a:buSzPts val="1900"/>
              <a:buFont typeface="Calibri"/>
              <a:buChar char="❏"/>
            </a:pPr>
            <a:r>
              <a:rPr lang="en-US" sz="1900" dirty="0">
                <a:solidFill>
                  <a:srgbClr val="4C3D3D"/>
                </a:solidFill>
                <a:highlight>
                  <a:srgbClr val="FFFFFF"/>
                </a:highlight>
              </a:rPr>
              <a:t>All services provided are voluntary unless court ordered.</a:t>
            </a:r>
            <a:endParaRPr sz="1900" dirty="0">
              <a:solidFill>
                <a:srgbClr val="4C3D3D"/>
              </a:solidFill>
              <a:highlight>
                <a:srgbClr val="FFFFFF"/>
              </a:highlight>
            </a:endParaRPr>
          </a:p>
          <a:p>
            <a:pPr marL="457200" lvl="0" indent="-349250" algn="l" rtl="0">
              <a:lnSpc>
                <a:spcPct val="150000"/>
              </a:lnSpc>
              <a:spcBef>
                <a:spcPts val="0"/>
              </a:spcBef>
              <a:spcAft>
                <a:spcPts val="0"/>
              </a:spcAft>
              <a:buClr>
                <a:srgbClr val="4C3D3D"/>
              </a:buClr>
              <a:buSzPts val="1900"/>
              <a:buChar char="❏"/>
            </a:pPr>
            <a:r>
              <a:rPr lang="en-US" sz="1900" dirty="0">
                <a:solidFill>
                  <a:srgbClr val="171E24"/>
                </a:solidFill>
                <a:highlight>
                  <a:srgbClr val="FFFFFF"/>
                </a:highlight>
              </a:rPr>
              <a:t>A vulnerable adult abuse case has many stages from the incident through </a:t>
            </a:r>
            <a:r>
              <a:rPr lang="en-US" sz="1900" b="1" dirty="0">
                <a:solidFill>
                  <a:srgbClr val="000000"/>
                </a:solidFill>
                <a:highlight>
                  <a:srgbClr val="FFFFFF"/>
                </a:highlight>
                <a:uFill>
                  <a:noFill/>
                </a:uFill>
                <a:hlinkClick r:id="rId4">
                  <a:extLst>
                    <a:ext uri="{A12FA001-AC4F-418D-AE19-62706E023703}">
                      <ahyp:hlinkClr xmlns:ahyp="http://schemas.microsoft.com/office/drawing/2018/hyperlinkcolor" val="tx"/>
                    </a:ext>
                  </a:extLst>
                </a:hlinkClick>
              </a:rPr>
              <a:t>investigation</a:t>
            </a:r>
            <a:r>
              <a:rPr lang="en-US" sz="1900" dirty="0">
                <a:solidFill>
                  <a:srgbClr val="171E24"/>
                </a:solidFill>
                <a:highlight>
                  <a:srgbClr val="FFFFFF"/>
                </a:highlight>
              </a:rPr>
              <a:t>, </a:t>
            </a:r>
            <a:r>
              <a:rPr lang="en-US" sz="1900" b="1" dirty="0">
                <a:solidFill>
                  <a:srgbClr val="000000"/>
                </a:solidFill>
                <a:highlight>
                  <a:srgbClr val="FFFFFF"/>
                </a:highlight>
                <a:uFill>
                  <a:noFill/>
                </a:uFill>
                <a:hlinkClick r:id="rId5">
                  <a:extLst>
                    <a:ext uri="{A12FA001-AC4F-418D-AE19-62706E023703}">
                      <ahyp:hlinkClr xmlns:ahyp="http://schemas.microsoft.com/office/drawing/2018/hyperlinkcolor" val="tx"/>
                    </a:ext>
                  </a:extLst>
                </a:hlinkClick>
              </a:rPr>
              <a:t>prosecution</a:t>
            </a:r>
            <a:r>
              <a:rPr lang="en-US" sz="1900" dirty="0">
                <a:solidFill>
                  <a:srgbClr val="171E24"/>
                </a:solidFill>
                <a:highlight>
                  <a:srgbClr val="FFFFFF"/>
                </a:highlight>
              </a:rPr>
              <a:t>, and </a:t>
            </a:r>
            <a:r>
              <a:rPr lang="en-US" sz="1900" b="1" dirty="0">
                <a:solidFill>
                  <a:srgbClr val="000000"/>
                </a:solidFill>
                <a:highlight>
                  <a:srgbClr val="FFFFFF"/>
                </a:highlight>
                <a:uFill>
                  <a:noFill/>
                </a:uFill>
                <a:hlinkClick r:id="rId6">
                  <a:extLst>
                    <a:ext uri="{A12FA001-AC4F-418D-AE19-62706E023703}">
                      <ahyp:hlinkClr xmlns:ahyp="http://schemas.microsoft.com/office/drawing/2018/hyperlinkcolor" val="tx"/>
                    </a:ext>
                  </a:extLst>
                </a:hlinkClick>
              </a:rPr>
              <a:t>victim </a:t>
            </a:r>
            <a:r>
              <a:rPr lang="en-US" sz="1900" b="1" dirty="0">
                <a:solidFill>
                  <a:srgbClr val="000000"/>
                </a:solidFill>
                <a:highlight>
                  <a:srgbClr val="FFFFFF"/>
                </a:highlight>
                <a:uFill>
                  <a:noFill/>
                </a:uFill>
                <a:hlinkClick r:id="rId6">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recovery</a:t>
            </a:r>
            <a:r>
              <a:rPr lang="en-US" sz="1900" dirty="0">
                <a:solidFill>
                  <a:srgbClr val="171E24"/>
                </a:solidFill>
                <a:highlight>
                  <a:srgbClr val="FFFFFF"/>
                </a:highlight>
              </a:rPr>
              <a:t>. </a:t>
            </a:r>
            <a:endParaRPr sz="1900" dirty="0">
              <a:solidFill>
                <a:srgbClr val="4C3D3D"/>
              </a:solidFill>
              <a:highlight>
                <a:srgbClr val="FFFFFF"/>
              </a:highlight>
            </a:endParaRPr>
          </a:p>
          <a:p>
            <a:pPr marL="0" lvl="0" indent="0" algn="l" rtl="0">
              <a:lnSpc>
                <a:spcPct val="115000"/>
              </a:lnSpc>
              <a:spcBef>
                <a:spcPts val="1100"/>
              </a:spcBef>
              <a:spcAft>
                <a:spcPts val="0"/>
              </a:spcAft>
              <a:buSzPts val="2400"/>
              <a:buNone/>
            </a:pPr>
            <a:endParaRPr sz="1800" dirty="0">
              <a:solidFill>
                <a:srgbClr val="4C3D3D"/>
              </a:solidFill>
              <a:highlight>
                <a:srgbClr val="FFFFFF"/>
              </a:highlight>
            </a:endParaRPr>
          </a:p>
          <a:p>
            <a:pPr marL="0" lvl="0" indent="177800" algn="l" rtl="0">
              <a:lnSpc>
                <a:spcPct val="115000"/>
              </a:lnSpc>
              <a:spcBef>
                <a:spcPts val="1100"/>
              </a:spcBef>
              <a:spcAft>
                <a:spcPts val="0"/>
              </a:spcAft>
              <a:buSzPts val="2400"/>
              <a:buNone/>
            </a:pPr>
            <a:endParaRPr sz="1150" dirty="0">
              <a:solidFill>
                <a:srgbClr val="4C3D3D"/>
              </a:solidFill>
              <a:highlight>
                <a:srgbClr val="F3F3F3"/>
              </a:highlight>
              <a:latin typeface="Arial"/>
              <a:ea typeface="Arial"/>
              <a:cs typeface="Arial"/>
              <a:sym typeface="Arial"/>
            </a:endParaRPr>
          </a:p>
          <a:p>
            <a:pPr marL="0" lvl="0" indent="0" algn="l" rtl="0">
              <a:lnSpc>
                <a:spcPct val="100000"/>
              </a:lnSpc>
              <a:spcBef>
                <a:spcPts val="1100"/>
              </a:spcBef>
              <a:spcAft>
                <a:spcPts val="0"/>
              </a:spcAft>
              <a:buSzPts val="2400"/>
              <a:buNone/>
            </a:pPr>
            <a:endParaRPr sz="1600" dirty="0"/>
          </a:p>
        </p:txBody>
      </p:sp>
      <p:pic>
        <p:nvPicPr>
          <p:cNvPr id="277" name="Google Shape;277;g823a39df6d_6_25"/>
          <p:cNvPicPr preferRelativeResize="0"/>
          <p:nvPr/>
        </p:nvPicPr>
        <p:blipFill rotWithShape="1">
          <a:blip r:embed="rId7">
            <a:alphaModFix/>
          </a:blip>
          <a:srcRect/>
          <a:stretch/>
        </p:blipFill>
        <p:spPr>
          <a:xfrm>
            <a:off x="3366675" y="4388250"/>
            <a:ext cx="2410625" cy="657450"/>
          </a:xfrm>
          <a:prstGeom prst="rect">
            <a:avLst/>
          </a:prstGeom>
          <a:noFill/>
          <a:ln>
            <a:noFill/>
          </a:ln>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2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Utah APS Investigations FY21	</a:t>
            </a:r>
            <a:endParaRPr/>
          </a:p>
        </p:txBody>
      </p:sp>
      <p:pic>
        <p:nvPicPr>
          <p:cNvPr id="1161" name="Google Shape;1161;p28"/>
          <p:cNvPicPr preferRelativeResize="0"/>
          <p:nvPr/>
        </p:nvPicPr>
        <p:blipFill rotWithShape="1">
          <a:blip r:embed="rId3">
            <a:alphaModFix/>
          </a:blip>
          <a:srcRect/>
          <a:stretch/>
        </p:blipFill>
        <p:spPr>
          <a:xfrm>
            <a:off x="3484425" y="4465975"/>
            <a:ext cx="2175150" cy="593225"/>
          </a:xfrm>
          <a:prstGeom prst="rect">
            <a:avLst/>
          </a:prstGeom>
          <a:noFill/>
          <a:ln>
            <a:noFill/>
          </a:ln>
        </p:spPr>
      </p:pic>
      <p:sp>
        <p:nvSpPr>
          <p:cNvPr id="1162" name="Google Shape;1162;p28"/>
          <p:cNvSpPr txBox="1"/>
          <p:nvPr/>
        </p:nvSpPr>
        <p:spPr>
          <a:xfrm>
            <a:off x="516834" y="1202636"/>
            <a:ext cx="8110200" cy="281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alibri"/>
                <a:ea typeface="Calibri"/>
                <a:cs typeface="Calibri"/>
                <a:sym typeface="Calibri"/>
              </a:rPr>
              <a:t>APS investigated 4,006 cases of abuse, neglect, and exploitation of vulnerable adults.</a:t>
            </a:r>
            <a:endParaRPr sz="16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F3F3F"/>
              </a:solidFill>
              <a:latin typeface="Calibri"/>
              <a:ea typeface="Calibri"/>
              <a:cs typeface="Calibri"/>
              <a:sym typeface="Calibri"/>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60% female, 40% male</a:t>
            </a:r>
            <a:endParaRPr sz="1600" b="0" i="0" u="none" strike="noStrike" cap="none">
              <a:solidFill>
                <a:srgbClr val="3F3F3F"/>
              </a:solidFill>
              <a:latin typeface="Arial"/>
              <a:ea typeface="Arial"/>
              <a:cs typeface="Arial"/>
              <a:sym typeface="Arial"/>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64% of allegations occurred in their own home</a:t>
            </a:r>
            <a:endParaRPr sz="1600" b="0" i="0" u="none" strike="noStrike" cap="none">
              <a:solidFill>
                <a:srgbClr val="3F3F3F"/>
              </a:solidFill>
              <a:latin typeface="Arial"/>
              <a:ea typeface="Arial"/>
              <a:cs typeface="Arial"/>
              <a:sym typeface="Arial"/>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51% of alleged perpetrators were a family member or relative</a:t>
            </a:r>
            <a:endParaRPr sz="1600" b="0" i="0" u="none" strike="noStrike" cap="none">
              <a:solidFill>
                <a:srgbClr val="3F3F3F"/>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3F3F3F"/>
              </a:solidFill>
              <a:latin typeface="Calibri"/>
              <a:ea typeface="Calibri"/>
              <a:cs typeface="Calibri"/>
              <a:sym typeface="Calibri"/>
            </a:endParaRPr>
          </a:p>
          <a:p>
            <a:pPr marL="12700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3F3F3F"/>
                </a:solidFill>
                <a:latin typeface="Calibri"/>
                <a:ea typeface="Calibri"/>
                <a:cs typeface="Calibri"/>
                <a:sym typeface="Calibri"/>
              </a:rPr>
              <a:t>Of those cases, 5,812 allegations were investigated, with the top three allegations being:</a:t>
            </a:r>
            <a:endParaRPr sz="1600" b="0" i="0" u="none" strike="noStrike" cap="none">
              <a:solidFill>
                <a:srgbClr val="3F3F3F"/>
              </a:solidFill>
              <a:latin typeface="Arial"/>
              <a:ea typeface="Arial"/>
              <a:cs typeface="Arial"/>
              <a:sym typeface="Arial"/>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1487 Financial Exploitation</a:t>
            </a:r>
            <a:endParaRPr sz="1600" b="0" i="0" u="none" strike="noStrike" cap="none">
              <a:solidFill>
                <a:srgbClr val="3F3F3F"/>
              </a:solidFill>
              <a:latin typeface="Arial"/>
              <a:ea typeface="Arial"/>
              <a:cs typeface="Arial"/>
              <a:sym typeface="Arial"/>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1169 Emotional Abuse</a:t>
            </a:r>
            <a:endParaRPr sz="1600">
              <a:solidFill>
                <a:srgbClr val="3F3F3F"/>
              </a:solidFill>
            </a:endParaRPr>
          </a:p>
          <a:p>
            <a:pPr marL="914400" marR="0" lvl="1" indent="-330200" algn="l" rtl="0">
              <a:lnSpc>
                <a:spcPct val="115000"/>
              </a:lnSpc>
              <a:spcBef>
                <a:spcPts val="0"/>
              </a:spcBef>
              <a:spcAft>
                <a:spcPts val="0"/>
              </a:spcAft>
              <a:buClr>
                <a:srgbClr val="3F3F3F"/>
              </a:buClr>
              <a:buSzPts val="1600"/>
              <a:buFont typeface="Arial"/>
              <a:buChar char="•"/>
            </a:pPr>
            <a:r>
              <a:rPr lang="en-US" sz="1600" b="0" i="0" u="none" strike="noStrike" cap="none">
                <a:solidFill>
                  <a:srgbClr val="3F3F3F"/>
                </a:solidFill>
                <a:latin typeface="Calibri"/>
                <a:ea typeface="Calibri"/>
                <a:cs typeface="Calibri"/>
                <a:sym typeface="Calibri"/>
              </a:rPr>
              <a:t>1083 Caretaker Neglect</a:t>
            </a:r>
            <a:endParaRPr sz="1600" b="0" i="0" u="none" strike="noStrike" cap="none">
              <a:solidFill>
                <a:srgbClr val="3F3F3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823a39df6d_5_50"/>
          <p:cNvSpPr txBox="1">
            <a:spLocks noGrp="1"/>
          </p:cNvSpPr>
          <p:nvPr>
            <p:ph type="body" idx="4"/>
          </p:nvPr>
        </p:nvSpPr>
        <p:spPr>
          <a:xfrm>
            <a:off x="6471481" y="2189396"/>
            <a:ext cx="2575500" cy="31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20"/>
              </a:spcBef>
              <a:spcAft>
                <a:spcPts val="0"/>
              </a:spcAft>
              <a:buSzPts val="1600"/>
              <a:buNone/>
            </a:pPr>
            <a:r>
              <a:rPr lang="en-US" dirty="0"/>
              <a:t>Financial</a:t>
            </a:r>
            <a:endParaRPr dirty="0"/>
          </a:p>
          <a:p>
            <a:pPr marL="0" lvl="0" indent="0" algn="l" rtl="0">
              <a:lnSpc>
                <a:spcPct val="100000"/>
              </a:lnSpc>
              <a:spcBef>
                <a:spcPts val="320"/>
              </a:spcBef>
              <a:spcAft>
                <a:spcPts val="0"/>
              </a:spcAft>
              <a:buSzPts val="1600"/>
              <a:buNone/>
            </a:pPr>
            <a:r>
              <a:rPr lang="en-US" dirty="0"/>
              <a:t>Criminal Activity </a:t>
            </a:r>
            <a:endParaRPr dirty="0"/>
          </a:p>
          <a:p>
            <a:pPr marL="0" lvl="0" indent="0" algn="l" rtl="0">
              <a:lnSpc>
                <a:spcPct val="100000"/>
              </a:lnSpc>
              <a:spcBef>
                <a:spcPts val="320"/>
              </a:spcBef>
              <a:spcAft>
                <a:spcPts val="0"/>
              </a:spcAft>
              <a:buSzPts val="1600"/>
              <a:buNone/>
            </a:pPr>
            <a:r>
              <a:rPr lang="en-US" dirty="0"/>
              <a:t>Sexual</a:t>
            </a:r>
            <a:endParaRPr dirty="0"/>
          </a:p>
          <a:p>
            <a:pPr marL="0" lvl="0" indent="0" algn="l" rtl="0">
              <a:lnSpc>
                <a:spcPct val="100000"/>
              </a:lnSpc>
              <a:spcBef>
                <a:spcPts val="320"/>
              </a:spcBef>
              <a:spcAft>
                <a:spcPts val="0"/>
              </a:spcAft>
              <a:buSzPts val="1600"/>
              <a:buNone/>
            </a:pPr>
            <a:r>
              <a:rPr lang="en-US" dirty="0"/>
              <a:t>Personal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Dignity</a:t>
            </a:r>
            <a:r>
              <a:rPr lang="en-US" dirty="0"/>
              <a:t> </a:t>
            </a:r>
            <a:endParaRPr dirty="0"/>
          </a:p>
        </p:txBody>
      </p:sp>
      <p:sp>
        <p:nvSpPr>
          <p:cNvPr id="307" name="Google Shape;307;g823a39df6d_5_5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Allegation Types</a:t>
            </a:r>
            <a:endParaRPr dirty="0"/>
          </a:p>
        </p:txBody>
      </p:sp>
      <p:sp>
        <p:nvSpPr>
          <p:cNvPr id="308" name="Google Shape;308;g823a39df6d_5_50"/>
          <p:cNvSpPr txBox="1">
            <a:spLocks noGrp="1"/>
          </p:cNvSpPr>
          <p:nvPr>
            <p:ph type="body" idx="1"/>
          </p:nvPr>
        </p:nvSpPr>
        <p:spPr>
          <a:xfrm>
            <a:off x="457204" y="2189396"/>
            <a:ext cx="2575500" cy="31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20"/>
              </a:spcBef>
              <a:spcAft>
                <a:spcPts val="0"/>
              </a:spcAft>
              <a:buSzPts val="1600"/>
              <a:buNone/>
            </a:pPr>
            <a:r>
              <a:rPr lang="en-US" dirty="0"/>
              <a:t>Physical</a:t>
            </a:r>
            <a:endParaRPr dirty="0"/>
          </a:p>
          <a:p>
            <a:pPr marL="0" lvl="0" indent="0" algn="l" rtl="0">
              <a:lnSpc>
                <a:spcPct val="100000"/>
              </a:lnSpc>
              <a:spcBef>
                <a:spcPts val="320"/>
              </a:spcBef>
              <a:spcAft>
                <a:spcPts val="0"/>
              </a:spcAft>
              <a:buSzPts val="1600"/>
              <a:buNone/>
            </a:pPr>
            <a:r>
              <a:rPr lang="en-US" dirty="0"/>
              <a:t>Emotional </a:t>
            </a:r>
            <a:endParaRPr dirty="0"/>
          </a:p>
          <a:p>
            <a:pPr marL="0" lvl="0" indent="0" algn="l" rtl="0">
              <a:lnSpc>
                <a:spcPct val="100000"/>
              </a:lnSpc>
              <a:spcBef>
                <a:spcPts val="320"/>
              </a:spcBef>
              <a:spcAft>
                <a:spcPts val="0"/>
              </a:spcAft>
              <a:buSzPts val="1600"/>
              <a:buNone/>
            </a:pPr>
            <a:r>
              <a:rPr lang="en-US" dirty="0"/>
              <a:t>Sexual</a:t>
            </a:r>
            <a:endParaRPr dirty="0"/>
          </a:p>
          <a:p>
            <a:pPr marL="0" lvl="0" indent="0" algn="l" rtl="0">
              <a:lnSpc>
                <a:spcPct val="100000"/>
              </a:lnSpc>
              <a:spcBef>
                <a:spcPts val="320"/>
              </a:spcBef>
              <a:spcAft>
                <a:spcPts val="0"/>
              </a:spcAft>
              <a:buSzPts val="1600"/>
              <a:buNone/>
            </a:pPr>
            <a:r>
              <a:rPr lang="en-US" dirty="0"/>
              <a:t>Unlawful Restraint</a:t>
            </a:r>
            <a:endParaRPr dirty="0"/>
          </a:p>
          <a:p>
            <a:pPr marL="0" lvl="0" indent="0" algn="l" rtl="0">
              <a:lnSpc>
                <a:spcPct val="100000"/>
              </a:lnSpc>
              <a:spcBef>
                <a:spcPts val="320"/>
              </a:spcBef>
              <a:spcAft>
                <a:spcPts val="0"/>
              </a:spcAft>
              <a:buSzPts val="1600"/>
              <a:buNone/>
            </a:pPr>
            <a:r>
              <a:rPr lang="en-US" dirty="0"/>
              <a:t>Deprivation of Treatment </a:t>
            </a:r>
            <a:endParaRPr dirty="0"/>
          </a:p>
          <a:p>
            <a:pPr marL="0" lvl="0" indent="0" algn="l" rtl="0">
              <a:lnSpc>
                <a:spcPct val="100000"/>
              </a:lnSpc>
              <a:spcBef>
                <a:spcPts val="320"/>
              </a:spcBef>
              <a:spcAft>
                <a:spcPts val="0"/>
              </a:spcAft>
              <a:buSzPts val="1600"/>
              <a:buNone/>
            </a:pPr>
            <a:r>
              <a:rPr lang="en-US" dirty="0"/>
              <a:t>Isolation </a:t>
            </a:r>
            <a:endParaRPr dirty="0"/>
          </a:p>
        </p:txBody>
      </p:sp>
      <p:sp>
        <p:nvSpPr>
          <p:cNvPr id="309" name="Google Shape;309;g823a39df6d_5_50"/>
          <p:cNvSpPr txBox="1">
            <a:spLocks noGrp="1"/>
          </p:cNvSpPr>
          <p:nvPr>
            <p:ph type="body" idx="3"/>
          </p:nvPr>
        </p:nvSpPr>
        <p:spPr>
          <a:xfrm>
            <a:off x="3401850" y="2189399"/>
            <a:ext cx="2575500" cy="203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20"/>
              </a:spcBef>
              <a:spcAft>
                <a:spcPts val="0"/>
              </a:spcAft>
              <a:buSzPts val="1600"/>
              <a:buNone/>
            </a:pPr>
            <a:r>
              <a:rPr lang="en-US" dirty="0"/>
              <a:t>Caretaker</a:t>
            </a:r>
            <a:endParaRPr dirty="0"/>
          </a:p>
          <a:p>
            <a:pPr marL="0" lvl="0" indent="0" algn="l" rtl="0">
              <a:lnSpc>
                <a:spcPct val="100000"/>
              </a:lnSpc>
              <a:spcBef>
                <a:spcPts val="320"/>
              </a:spcBef>
              <a:spcAft>
                <a:spcPts val="0"/>
              </a:spcAft>
              <a:buSzPts val="1600"/>
              <a:buNone/>
            </a:pPr>
            <a:r>
              <a:rPr lang="en-US" dirty="0"/>
              <a:t>Self-Neglect</a:t>
            </a:r>
            <a:endParaRPr dirty="0"/>
          </a:p>
          <a:p>
            <a:pPr marL="0" lvl="0" indent="0" algn="l" rtl="0">
              <a:lnSpc>
                <a:spcPct val="100000"/>
              </a:lnSpc>
              <a:spcBef>
                <a:spcPts val="320"/>
              </a:spcBef>
              <a:spcAft>
                <a:spcPts val="0"/>
              </a:spcAft>
              <a:buSzPts val="1600"/>
              <a:buNone/>
            </a:pPr>
            <a:endParaRPr dirty="0"/>
          </a:p>
        </p:txBody>
      </p:sp>
      <p:sp>
        <p:nvSpPr>
          <p:cNvPr id="310" name="Google Shape;310;g823a39df6d_5_50"/>
          <p:cNvSpPr>
            <a:spLocks noGrp="1"/>
          </p:cNvSpPr>
          <p:nvPr>
            <p:ph type="pic" idx="5"/>
          </p:nvPr>
        </p:nvSpPr>
        <p:spPr>
          <a:xfrm>
            <a:off x="457200" y="1555045"/>
            <a:ext cx="2133600" cy="3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80"/>
              </a:spcBef>
              <a:spcAft>
                <a:spcPts val="0"/>
              </a:spcAft>
              <a:buClr>
                <a:srgbClr val="FFFFFF"/>
              </a:buClr>
              <a:buSzPts val="1400"/>
              <a:buFont typeface="Arial"/>
              <a:buNone/>
            </a:pPr>
            <a:r>
              <a:rPr lang="en-US" sz="2000" b="1" i="0" u="none" strike="noStrike" cap="none" dirty="0">
                <a:solidFill>
                  <a:srgbClr val="FFFFFF"/>
                </a:solidFill>
                <a:latin typeface="Calibri"/>
                <a:ea typeface="Calibri"/>
                <a:cs typeface="Calibri"/>
                <a:sym typeface="Calibri"/>
              </a:rPr>
              <a:t>ABUSE</a:t>
            </a:r>
            <a:endParaRPr sz="2000" b="1" i="0" u="none" strike="noStrike" cap="none" dirty="0">
              <a:solidFill>
                <a:srgbClr val="FFFFFF"/>
              </a:solidFill>
              <a:latin typeface="Calibri"/>
              <a:ea typeface="Calibri"/>
              <a:cs typeface="Calibri"/>
              <a:sym typeface="Calibri"/>
            </a:endParaRPr>
          </a:p>
        </p:txBody>
      </p:sp>
      <p:sp>
        <p:nvSpPr>
          <p:cNvPr id="311" name="Google Shape;311;g823a39df6d_5_50"/>
          <p:cNvSpPr>
            <a:spLocks noGrp="1"/>
          </p:cNvSpPr>
          <p:nvPr>
            <p:ph type="pic" idx="6"/>
          </p:nvPr>
        </p:nvSpPr>
        <p:spPr>
          <a:xfrm>
            <a:off x="3505200" y="1555045"/>
            <a:ext cx="2133600" cy="3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80"/>
              </a:spcBef>
              <a:spcAft>
                <a:spcPts val="0"/>
              </a:spcAft>
              <a:buClr>
                <a:srgbClr val="FFFFFF"/>
              </a:buClr>
              <a:buSzPts val="1400"/>
              <a:buFont typeface="Arial"/>
              <a:buNone/>
            </a:pPr>
            <a:r>
              <a:rPr lang="en-US" sz="2000" b="1" i="0" u="none" strike="noStrike" cap="none" dirty="0">
                <a:solidFill>
                  <a:srgbClr val="FFFFFF"/>
                </a:solidFill>
                <a:latin typeface="Calibri"/>
                <a:ea typeface="Calibri"/>
                <a:cs typeface="Calibri"/>
                <a:sym typeface="Calibri"/>
              </a:rPr>
              <a:t>NEGLECT</a:t>
            </a:r>
            <a:endParaRPr sz="2000" b="1" i="0" u="none" strike="noStrike" cap="none" dirty="0">
              <a:solidFill>
                <a:srgbClr val="FFFFFF"/>
              </a:solidFill>
              <a:latin typeface="Calibri"/>
              <a:ea typeface="Calibri"/>
              <a:cs typeface="Calibri"/>
              <a:sym typeface="Calibri"/>
            </a:endParaRPr>
          </a:p>
        </p:txBody>
      </p:sp>
      <p:sp>
        <p:nvSpPr>
          <p:cNvPr id="312" name="Google Shape;312;g823a39df6d_5_50"/>
          <p:cNvSpPr>
            <a:spLocks noGrp="1"/>
          </p:cNvSpPr>
          <p:nvPr>
            <p:ph type="pic" idx="7"/>
          </p:nvPr>
        </p:nvSpPr>
        <p:spPr>
          <a:xfrm>
            <a:off x="6553200" y="1555045"/>
            <a:ext cx="2133600" cy="3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80"/>
              </a:spcBef>
              <a:spcAft>
                <a:spcPts val="0"/>
              </a:spcAft>
              <a:buClr>
                <a:srgbClr val="FFFFFF"/>
              </a:buClr>
              <a:buSzPts val="1400"/>
              <a:buFont typeface="Arial"/>
              <a:buNone/>
            </a:pPr>
            <a:r>
              <a:rPr lang="en-US" sz="2000" b="1" i="0" u="none" strike="noStrike" cap="none" dirty="0">
                <a:solidFill>
                  <a:srgbClr val="FFFFFF"/>
                </a:solidFill>
                <a:latin typeface="Calibri"/>
                <a:ea typeface="Calibri"/>
                <a:cs typeface="Calibri"/>
                <a:sym typeface="Calibri"/>
              </a:rPr>
              <a:t>EXPLOITATION</a:t>
            </a:r>
            <a:endParaRPr sz="2000" b="1" i="0" u="none" strike="noStrike" cap="none" dirty="0">
              <a:solidFill>
                <a:srgbClr val="FFFFFF"/>
              </a:solidFill>
              <a:latin typeface="Calibri"/>
              <a:ea typeface="Calibri"/>
              <a:cs typeface="Calibri"/>
              <a:sym typeface="Calibri"/>
            </a:endParaRPr>
          </a:p>
        </p:txBody>
      </p:sp>
      <p:pic>
        <p:nvPicPr>
          <p:cNvPr id="313" name="Google Shape;313;g823a39df6d_5_50"/>
          <p:cNvPicPr preferRelativeResize="0"/>
          <p:nvPr/>
        </p:nvPicPr>
        <p:blipFill rotWithShape="1">
          <a:blip r:embed="rId4">
            <a:alphaModFix/>
          </a:blip>
          <a:srcRect/>
          <a:stretch/>
        </p:blipFill>
        <p:spPr>
          <a:xfrm>
            <a:off x="3538363" y="4506750"/>
            <a:ext cx="2302474" cy="627950"/>
          </a:xfrm>
          <a:prstGeom prst="rect">
            <a:avLst/>
          </a:prstGeom>
          <a:noFill/>
          <a:ln>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3C7879-372E-468E-B5C1-8B018AF2D778}"/>
              </a:ext>
            </a:extLst>
          </p:cNvPr>
          <p:cNvSpPr>
            <a:spLocks noGrp="1"/>
          </p:cNvSpPr>
          <p:nvPr>
            <p:ph type="title"/>
          </p:nvPr>
        </p:nvSpPr>
        <p:spPr/>
        <p:txBody>
          <a:bodyPr>
            <a:normAutofit fontScale="90000"/>
          </a:bodyPr>
          <a:lstStyle/>
          <a:p>
            <a:r>
              <a:rPr lang="en-US" dirty="0"/>
              <a:t>Financial Exploitation</a:t>
            </a:r>
            <a:br>
              <a:rPr lang="en-US" dirty="0"/>
            </a:br>
            <a:r>
              <a:rPr lang="en-US" dirty="0"/>
              <a:t>UC 76-5-111.4</a:t>
            </a:r>
          </a:p>
        </p:txBody>
      </p:sp>
      <p:sp>
        <p:nvSpPr>
          <p:cNvPr id="11" name="Text Placeholder 10">
            <a:extLst>
              <a:ext uri="{FF2B5EF4-FFF2-40B4-BE49-F238E27FC236}">
                <a16:creationId xmlns:a16="http://schemas.microsoft.com/office/drawing/2014/main" id="{CAF95B02-0B29-4995-B55A-540E2D16A6A1}"/>
              </a:ext>
            </a:extLst>
          </p:cNvPr>
          <p:cNvSpPr>
            <a:spLocks noGrp="1"/>
          </p:cNvSpPr>
          <p:nvPr>
            <p:ph type="body" idx="1"/>
          </p:nvPr>
        </p:nvSpPr>
        <p:spPr/>
        <p:txBody>
          <a:bodyPr>
            <a:normAutofit fontScale="70000" lnSpcReduction="20000"/>
          </a:bodyPr>
          <a:lstStyle/>
          <a:p>
            <a:r>
              <a:rPr lang="en-US" b="1" dirty="0"/>
              <a:t>Key points</a:t>
            </a:r>
            <a:r>
              <a:rPr lang="en-US" dirty="0"/>
              <a:t>:</a:t>
            </a:r>
          </a:p>
          <a:p>
            <a:pPr lvl="1"/>
            <a:r>
              <a:rPr lang="en-US" dirty="0"/>
              <a:t>In a position of trust or confidence</a:t>
            </a:r>
          </a:p>
          <a:p>
            <a:pPr lvl="1"/>
            <a:r>
              <a:rPr lang="en-US" dirty="0"/>
              <a:t>Undue </a:t>
            </a:r>
            <a:r>
              <a:rPr lang="en-US" dirty="0" err="1"/>
              <a:t>undue</a:t>
            </a:r>
            <a:r>
              <a:rPr lang="en-US" dirty="0"/>
              <a:t> influence </a:t>
            </a:r>
          </a:p>
          <a:p>
            <a:pPr lvl="1"/>
            <a:r>
              <a:rPr lang="en-US" dirty="0"/>
              <a:t>Obtains or uses, or endeavors to obtain to use</a:t>
            </a:r>
          </a:p>
          <a:p>
            <a:pPr lvl="1"/>
            <a:r>
              <a:rPr lang="en-US" dirty="0"/>
              <a:t>For the benefit of someone other than the vulnerable adult</a:t>
            </a:r>
          </a:p>
          <a:p>
            <a:pPr lvl="1"/>
            <a:r>
              <a:rPr lang="en-US" dirty="0"/>
              <a:t>Knowing the vulnerable adult lacks capacity</a:t>
            </a:r>
          </a:p>
          <a:p>
            <a:pPr lvl="1"/>
            <a:r>
              <a:rPr lang="en-US" dirty="0"/>
              <a:t>Unjustly uses POA or guardianship</a:t>
            </a:r>
          </a:p>
        </p:txBody>
      </p:sp>
      <p:sp>
        <p:nvSpPr>
          <p:cNvPr id="14" name="Text Placeholder 13">
            <a:extLst>
              <a:ext uri="{FF2B5EF4-FFF2-40B4-BE49-F238E27FC236}">
                <a16:creationId xmlns:a16="http://schemas.microsoft.com/office/drawing/2014/main" id="{1EDCB337-138E-4E0F-B66C-431C38A78D70}"/>
              </a:ext>
            </a:extLst>
          </p:cNvPr>
          <p:cNvSpPr>
            <a:spLocks noGrp="1"/>
          </p:cNvSpPr>
          <p:nvPr>
            <p:ph type="body" idx="3"/>
          </p:nvPr>
        </p:nvSpPr>
        <p:spPr/>
        <p:txBody>
          <a:bodyPr>
            <a:normAutofit fontScale="92500" lnSpcReduction="20000"/>
          </a:bodyPr>
          <a:lstStyle/>
          <a:p>
            <a:r>
              <a:rPr lang="en-US" b="1" dirty="0"/>
              <a:t>Penalties</a:t>
            </a:r>
          </a:p>
          <a:p>
            <a:pPr lvl="1"/>
            <a:r>
              <a:rPr lang="en-US" dirty="0"/>
              <a:t>2nd degree felony if exceeds $5,000</a:t>
            </a:r>
          </a:p>
          <a:p>
            <a:pPr lvl="1"/>
            <a:r>
              <a:rPr lang="en-US" dirty="0"/>
              <a:t>3</a:t>
            </a:r>
            <a:r>
              <a:rPr lang="en-US" baseline="30000" dirty="0"/>
              <a:t>rd</a:t>
            </a:r>
            <a:r>
              <a:rPr lang="en-US" dirty="0"/>
              <a:t> degree felony if less than $5,000</a:t>
            </a:r>
          </a:p>
          <a:p>
            <a:pPr lvl="1"/>
            <a:r>
              <a:rPr lang="en-US" dirty="0"/>
              <a:t>Class A misdemeanor if done recklessly</a:t>
            </a:r>
          </a:p>
          <a:p>
            <a:pPr lvl="1"/>
            <a:r>
              <a:rPr lang="en-US" dirty="0"/>
              <a:t>Class B misdemeanor if done with criminal negligence </a:t>
            </a:r>
          </a:p>
          <a:p>
            <a:pPr lvl="1"/>
            <a:endParaRPr lang="en-US" dirty="0"/>
          </a:p>
        </p:txBody>
      </p:sp>
      <p:pic>
        <p:nvPicPr>
          <p:cNvPr id="15" name="Google Shape;380;g823a39df6d_4_0">
            <a:extLst>
              <a:ext uri="{FF2B5EF4-FFF2-40B4-BE49-F238E27FC236}">
                <a16:creationId xmlns:a16="http://schemas.microsoft.com/office/drawing/2014/main" id="{9321EAD1-60C6-427B-9222-5988B4322B97}"/>
              </a:ext>
            </a:extLst>
          </p:cNvPr>
          <p:cNvPicPr preferRelativeResize="0">
            <a:picLocks noGrp="1"/>
          </p:cNvPicPr>
          <p:nvPr>
            <p:ph type="pic" idx="2"/>
          </p:nvPr>
        </p:nvPicPr>
        <p:blipFill rotWithShape="1">
          <a:blip r:embed="rId2">
            <a:alphaModFix/>
          </a:blip>
          <a:srcRect t="21484" b="21484"/>
          <a:stretch/>
        </p:blipFill>
        <p:spPr>
          <a:xfrm>
            <a:off x="3454400" y="4594225"/>
            <a:ext cx="2235200" cy="347663"/>
          </a:xfrm>
          <a:prstGeom prst="rect">
            <a:avLst/>
          </a:prstGeom>
          <a:noFill/>
          <a:ln>
            <a:noFill/>
          </a:ln>
        </p:spPr>
      </p:pic>
    </p:spTree>
    <p:extLst>
      <p:ext uri="{BB962C8B-B14F-4D97-AF65-F5344CB8AC3E}">
        <p14:creationId xmlns:p14="http://schemas.microsoft.com/office/powerpoint/2010/main" val="16707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823a39df6d_4_0"/>
          <p:cNvSpPr txBox="1">
            <a:spLocks noGrp="1"/>
          </p:cNvSpPr>
          <p:nvPr>
            <p:ph type="body" idx="1"/>
          </p:nvPr>
        </p:nvSpPr>
        <p:spPr>
          <a:xfrm>
            <a:off x="457200" y="1200151"/>
            <a:ext cx="8229600" cy="31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400"/>
              <a:buNone/>
            </a:pPr>
            <a:r>
              <a:rPr lang="en-US" sz="1900" dirty="0">
                <a:solidFill>
                  <a:srgbClr val="222222"/>
                </a:solidFill>
              </a:rPr>
              <a:t>Older adults </a:t>
            </a:r>
            <a:r>
              <a:rPr lang="en-US" sz="1900" b="1" dirty="0">
                <a:solidFill>
                  <a:srgbClr val="222222"/>
                </a:solidFill>
              </a:rPr>
              <a:t>targeted</a:t>
            </a:r>
            <a:r>
              <a:rPr lang="en-US" sz="1900" dirty="0">
                <a:solidFill>
                  <a:srgbClr val="222222"/>
                </a:solidFill>
              </a:rPr>
              <a:t> because:</a:t>
            </a:r>
            <a:endParaRPr sz="1900" dirty="0">
              <a:solidFill>
                <a:srgbClr val="222222"/>
              </a:solidFill>
            </a:endParaRPr>
          </a:p>
          <a:p>
            <a:pPr marL="457200" lvl="0" indent="-349250" algn="l" rtl="0">
              <a:lnSpc>
                <a:spcPct val="115000"/>
              </a:lnSpc>
              <a:spcBef>
                <a:spcPts val="1200"/>
              </a:spcBef>
              <a:spcAft>
                <a:spcPts val="0"/>
              </a:spcAft>
              <a:buClr>
                <a:srgbClr val="222222"/>
              </a:buClr>
              <a:buSzPts val="1900"/>
              <a:buChar char="•"/>
            </a:pPr>
            <a:r>
              <a:rPr lang="en-US" sz="1900" b="1" dirty="0">
                <a:solidFill>
                  <a:srgbClr val="222222"/>
                </a:solidFill>
              </a:rPr>
              <a:t>Established assets:</a:t>
            </a:r>
            <a:r>
              <a:rPr lang="en-US" sz="1900" dirty="0">
                <a:solidFill>
                  <a:srgbClr val="222222"/>
                </a:solidFill>
              </a:rPr>
              <a:t> home, pension, Social Security, 401k, etc.;</a:t>
            </a:r>
            <a:endParaRPr sz="1900" dirty="0">
              <a:solidFill>
                <a:srgbClr val="222222"/>
              </a:solidFill>
            </a:endParaRPr>
          </a:p>
          <a:p>
            <a:pPr marL="457200" lvl="0" indent="-349250" algn="l" rtl="0">
              <a:lnSpc>
                <a:spcPct val="115000"/>
              </a:lnSpc>
              <a:spcBef>
                <a:spcPts val="1000"/>
              </a:spcBef>
              <a:spcAft>
                <a:spcPts val="0"/>
              </a:spcAft>
              <a:buClr>
                <a:srgbClr val="222222"/>
              </a:buClr>
              <a:buSzPts val="1900"/>
              <a:buChar char="•"/>
            </a:pPr>
            <a:r>
              <a:rPr lang="en-US" sz="1900" dirty="0">
                <a:solidFill>
                  <a:srgbClr val="222222"/>
                </a:solidFill>
              </a:rPr>
              <a:t>Abusers follow the money: adults 50+ own </a:t>
            </a:r>
            <a:r>
              <a:rPr lang="en-US" sz="1900" b="1" dirty="0">
                <a:solidFill>
                  <a:srgbClr val="222222"/>
                </a:solidFill>
              </a:rPr>
              <a:t>77% of all assets</a:t>
            </a:r>
            <a:r>
              <a:rPr lang="en-US" sz="1900" dirty="0">
                <a:solidFill>
                  <a:srgbClr val="222222"/>
                </a:solidFill>
              </a:rPr>
              <a:t> in the United States;</a:t>
            </a:r>
            <a:endParaRPr sz="1900" dirty="0">
              <a:solidFill>
                <a:srgbClr val="222222"/>
              </a:solidFill>
            </a:endParaRPr>
          </a:p>
          <a:p>
            <a:pPr marL="457200" lvl="0" indent="-349250" algn="l" rtl="0">
              <a:lnSpc>
                <a:spcPct val="115000"/>
              </a:lnSpc>
              <a:spcBef>
                <a:spcPts val="1000"/>
              </a:spcBef>
              <a:spcAft>
                <a:spcPts val="0"/>
              </a:spcAft>
              <a:buClr>
                <a:srgbClr val="222222"/>
              </a:buClr>
              <a:buSzPts val="1900"/>
              <a:buChar char="•"/>
            </a:pPr>
            <a:r>
              <a:rPr lang="en-US" sz="1900" b="1" dirty="0">
                <a:solidFill>
                  <a:srgbClr val="222222"/>
                </a:solidFill>
              </a:rPr>
              <a:t>Poverty</a:t>
            </a:r>
            <a:r>
              <a:rPr lang="en-US" sz="1900" dirty="0">
                <a:solidFill>
                  <a:srgbClr val="222222"/>
                </a:solidFill>
              </a:rPr>
              <a:t> increases the risk of financial exploitation: a regular check or place to live can make them a target;</a:t>
            </a:r>
            <a:endParaRPr sz="1900" dirty="0">
              <a:solidFill>
                <a:srgbClr val="222222"/>
              </a:solidFill>
            </a:endParaRPr>
          </a:p>
          <a:p>
            <a:pPr marL="457200" lvl="0" indent="-349250" algn="l" rtl="0">
              <a:lnSpc>
                <a:spcPct val="115000"/>
              </a:lnSpc>
              <a:spcBef>
                <a:spcPts val="1200"/>
              </a:spcBef>
              <a:spcAft>
                <a:spcPts val="0"/>
              </a:spcAft>
              <a:buClr>
                <a:srgbClr val="222222"/>
              </a:buClr>
              <a:buSzPts val="1900"/>
              <a:buChar char="•"/>
            </a:pPr>
            <a:r>
              <a:rPr lang="en-US" sz="1900" dirty="0">
                <a:solidFill>
                  <a:srgbClr val="222222"/>
                </a:solidFill>
              </a:rPr>
              <a:t>More </a:t>
            </a:r>
            <a:r>
              <a:rPr lang="en-US" sz="1900" b="1" dirty="0">
                <a:solidFill>
                  <a:srgbClr val="222222"/>
                </a:solidFill>
              </a:rPr>
              <a:t>reliant</a:t>
            </a:r>
            <a:r>
              <a:rPr lang="en-US" sz="1900" dirty="0">
                <a:solidFill>
                  <a:srgbClr val="222222"/>
                </a:solidFill>
              </a:rPr>
              <a:t> on others for help with shopping, bill pay, etc.</a:t>
            </a:r>
            <a:endParaRPr sz="1900" dirty="0">
              <a:solidFill>
                <a:srgbClr val="222222"/>
              </a:solidFill>
            </a:endParaRPr>
          </a:p>
          <a:p>
            <a:pPr marL="0" lvl="0" indent="0" algn="l" rtl="0">
              <a:lnSpc>
                <a:spcPct val="115000"/>
              </a:lnSpc>
              <a:spcBef>
                <a:spcPts val="1200"/>
              </a:spcBef>
              <a:spcAft>
                <a:spcPts val="1200"/>
              </a:spcAft>
              <a:buSzPts val="2400"/>
              <a:buNone/>
            </a:pPr>
            <a:endParaRPr sz="1800" dirty="0"/>
          </a:p>
        </p:txBody>
      </p:sp>
      <p:sp>
        <p:nvSpPr>
          <p:cNvPr id="379" name="Google Shape;379;g823a39df6d_4_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sz="3600" dirty="0"/>
              <a:t>Understanding Financial Exploitation of Vulnerable Adults</a:t>
            </a:r>
            <a:endParaRPr sz="3600" dirty="0"/>
          </a:p>
        </p:txBody>
      </p:sp>
      <p:pic>
        <p:nvPicPr>
          <p:cNvPr id="380" name="Google Shape;380;g823a39df6d_4_0"/>
          <p:cNvPicPr preferRelativeResize="0"/>
          <p:nvPr/>
        </p:nvPicPr>
        <p:blipFill rotWithShape="1">
          <a:blip r:embed="rId4">
            <a:alphaModFix/>
          </a:blip>
          <a:srcRect/>
          <a:stretch/>
        </p:blipFill>
        <p:spPr>
          <a:xfrm>
            <a:off x="3148847" y="4309525"/>
            <a:ext cx="2267324" cy="618375"/>
          </a:xfrm>
          <a:prstGeom prst="rect">
            <a:avLst/>
          </a:prstGeom>
          <a:noFill/>
          <a:ln>
            <a:noFill/>
          </a:ln>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Cost of Financial Exploitation</a:t>
            </a:r>
            <a:endParaRPr dirty="0"/>
          </a:p>
        </p:txBody>
      </p:sp>
      <p:sp>
        <p:nvSpPr>
          <p:cNvPr id="250" name="Google Shape;250;p28"/>
          <p:cNvSpPr txBox="1">
            <a:spLocks noGrp="1"/>
          </p:cNvSpPr>
          <p:nvPr>
            <p:ph type="body" idx="3"/>
          </p:nvPr>
        </p:nvSpPr>
        <p:spPr>
          <a:xfrm>
            <a:off x="4645222" y="1200151"/>
            <a:ext cx="4041578" cy="3188044"/>
          </a:xfrm>
          <a:prstGeom prst="rect">
            <a:avLst/>
          </a:prstGeom>
          <a:noFill/>
          <a:ln>
            <a:noFill/>
          </a:ln>
        </p:spPr>
        <p:txBody>
          <a:bodyPr spcFirstLastPara="1" wrap="square" lIns="91425" tIns="45700" rIns="91425" bIns="45700" anchor="t" anchorCtr="0">
            <a:normAutofit/>
          </a:bodyPr>
          <a:lstStyle/>
          <a:p>
            <a:pPr marL="508000" lvl="0" indent="-217487" algn="l" rtl="0">
              <a:lnSpc>
                <a:spcPct val="100000"/>
              </a:lnSpc>
              <a:spcBef>
                <a:spcPts val="480"/>
              </a:spcBef>
              <a:spcAft>
                <a:spcPts val="0"/>
              </a:spcAft>
              <a:buSzPts val="2400"/>
              <a:buChar char="•"/>
            </a:pPr>
            <a:r>
              <a:rPr lang="en-US" dirty="0"/>
              <a:t>Cost of elder financial exploitation in Utah is $92 million year</a:t>
            </a:r>
            <a:endParaRPr dirty="0"/>
          </a:p>
          <a:p>
            <a:pPr marL="508000" lvl="0" indent="-217487" algn="l" rtl="0">
              <a:lnSpc>
                <a:spcPct val="100000"/>
              </a:lnSpc>
              <a:spcBef>
                <a:spcPts val="480"/>
              </a:spcBef>
              <a:spcAft>
                <a:spcPts val="0"/>
              </a:spcAft>
              <a:buSzPts val="2400"/>
              <a:buChar char="•"/>
            </a:pPr>
            <a:r>
              <a:rPr lang="en-US" dirty="0"/>
              <a:t>1 in 44 cases of financial exploitation are reported</a:t>
            </a:r>
            <a:endParaRPr dirty="0"/>
          </a:p>
          <a:p>
            <a:pPr marL="508000" lvl="0" indent="-217487" algn="l" rtl="0">
              <a:lnSpc>
                <a:spcPct val="100000"/>
              </a:lnSpc>
              <a:spcBef>
                <a:spcPts val="480"/>
              </a:spcBef>
              <a:spcAft>
                <a:spcPts val="0"/>
              </a:spcAft>
              <a:buSzPts val="2400"/>
              <a:buChar char="•"/>
            </a:pPr>
            <a:r>
              <a:rPr lang="en-US" dirty="0"/>
              <a:t>Estimated cost to banks: $1 billion per year</a:t>
            </a: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51" name="Google Shape;251;p28"/>
          <p:cNvPicPr preferRelativeResize="0">
            <a:picLocks noGrp="1"/>
          </p:cNvPicPr>
          <p:nvPr>
            <p:ph type="pic" idx="2"/>
          </p:nvPr>
        </p:nvPicPr>
        <p:blipFill rotWithShape="1">
          <a:blip r:embed="rId4">
            <a:alphaModFix/>
          </a:blip>
          <a:srcRect t="6399" b="6408"/>
          <a:stretch/>
        </p:blipFill>
        <p:spPr>
          <a:xfrm>
            <a:off x="3431822" y="4544737"/>
            <a:ext cx="2280356" cy="499717"/>
          </a:xfrm>
          <a:prstGeom prst="rect">
            <a:avLst/>
          </a:prstGeom>
          <a:noFill/>
          <a:ln>
            <a:noFill/>
          </a:ln>
        </p:spPr>
      </p:pic>
      <p:pic>
        <p:nvPicPr>
          <p:cNvPr id="252" name="Google Shape;252;p28"/>
          <p:cNvPicPr preferRelativeResize="0"/>
          <p:nvPr/>
        </p:nvPicPr>
        <p:blipFill rotWithShape="1">
          <a:blip r:embed="rId5">
            <a:alphaModFix/>
          </a:blip>
          <a:srcRect l="13490" r="16037"/>
          <a:stretch/>
        </p:blipFill>
        <p:spPr>
          <a:xfrm>
            <a:off x="457200" y="1219771"/>
            <a:ext cx="3951111" cy="2803352"/>
          </a:xfrm>
          <a:prstGeom prst="rect">
            <a:avLst/>
          </a:prstGeom>
          <a:noFill/>
          <a:ln>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Non-Financial Costs</a:t>
            </a:r>
            <a:endParaRPr dirty="0"/>
          </a:p>
        </p:txBody>
      </p:sp>
      <p:sp>
        <p:nvSpPr>
          <p:cNvPr id="242" name="Google Shape;242;p27"/>
          <p:cNvSpPr txBox="1">
            <a:spLocks noGrp="1"/>
          </p:cNvSpPr>
          <p:nvPr>
            <p:ph type="body" idx="1"/>
          </p:nvPr>
        </p:nvSpPr>
        <p:spPr>
          <a:xfrm>
            <a:off x="457200" y="1063229"/>
            <a:ext cx="4041578" cy="3188044"/>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SzPts val="2400"/>
              <a:buNone/>
            </a:pPr>
            <a:r>
              <a:rPr lang="en-US" dirty="0"/>
              <a:t>Effects of financial exploitation:</a:t>
            </a:r>
            <a:endParaRPr dirty="0"/>
          </a:p>
          <a:p>
            <a:pPr marL="914400" lvl="0" indent="-381000" algn="l" rtl="0">
              <a:lnSpc>
                <a:spcPct val="100000"/>
              </a:lnSpc>
              <a:spcBef>
                <a:spcPts val="480"/>
              </a:spcBef>
              <a:spcAft>
                <a:spcPts val="0"/>
              </a:spcAft>
              <a:buSzPts val="2400"/>
              <a:buChar char="•"/>
            </a:pPr>
            <a:r>
              <a:rPr lang="en-US" dirty="0"/>
              <a:t>19% evicted from home</a:t>
            </a:r>
            <a:endParaRPr dirty="0"/>
          </a:p>
          <a:p>
            <a:pPr marL="914400" lvl="0" indent="-381000" algn="l" rtl="0">
              <a:lnSpc>
                <a:spcPct val="100000"/>
              </a:lnSpc>
              <a:spcBef>
                <a:spcPts val="480"/>
              </a:spcBef>
              <a:spcAft>
                <a:spcPts val="0"/>
              </a:spcAft>
              <a:buSzPts val="2400"/>
              <a:buChar char="•"/>
            </a:pPr>
            <a:r>
              <a:rPr lang="en-US" dirty="0"/>
              <a:t>10% turned to Medicaid</a:t>
            </a:r>
            <a:endParaRPr dirty="0"/>
          </a:p>
          <a:p>
            <a:pPr marL="914400" lvl="0" indent="-381000" algn="l" rtl="0">
              <a:lnSpc>
                <a:spcPct val="100000"/>
              </a:lnSpc>
              <a:spcBef>
                <a:spcPts val="480"/>
              </a:spcBef>
              <a:spcAft>
                <a:spcPts val="0"/>
              </a:spcAft>
              <a:buSzPts val="2400"/>
              <a:buChar char="•"/>
            </a:pPr>
            <a:r>
              <a:rPr lang="en-US" dirty="0"/>
              <a:t>3x more likely to die</a:t>
            </a: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43" name="Google Shape;243;p27"/>
          <p:cNvPicPr preferRelativeResize="0"/>
          <p:nvPr/>
        </p:nvPicPr>
        <p:blipFill rotWithShape="1">
          <a:blip r:embed="rId4">
            <a:alphaModFix/>
          </a:blip>
          <a:srcRect/>
          <a:stretch/>
        </p:blipFill>
        <p:spPr>
          <a:xfrm>
            <a:off x="4572000" y="1096282"/>
            <a:ext cx="3934582" cy="2950936"/>
          </a:xfrm>
          <a:prstGeom prst="rect">
            <a:avLst/>
          </a:prstGeom>
          <a:noFill/>
          <a:ln>
            <a:noFill/>
          </a:ln>
        </p:spPr>
      </p:pic>
      <p:pic>
        <p:nvPicPr>
          <p:cNvPr id="244" name="Google Shape;244;p27"/>
          <p:cNvPicPr preferRelativeResize="0"/>
          <p:nvPr/>
        </p:nvPicPr>
        <p:blipFill rotWithShape="1">
          <a:blip r:embed="rId5">
            <a:alphaModFix/>
          </a:blip>
          <a:srcRect t="6399" b="6408"/>
          <a:stretch/>
        </p:blipFill>
        <p:spPr>
          <a:xfrm>
            <a:off x="3431822" y="4525117"/>
            <a:ext cx="2280356" cy="499717"/>
          </a:xfrm>
          <a:prstGeom prst="rect">
            <a:avLst/>
          </a:prstGeom>
          <a:noFill/>
          <a:ln>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383978" y="210853"/>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Vulnerability of Older Adults</a:t>
            </a:r>
            <a:endParaRPr dirty="0"/>
          </a:p>
        </p:txBody>
      </p:sp>
      <p:sp>
        <p:nvSpPr>
          <p:cNvPr id="258" name="Google Shape;258;p29"/>
          <p:cNvSpPr txBox="1">
            <a:spLocks noGrp="1"/>
          </p:cNvSpPr>
          <p:nvPr>
            <p:ph type="body" idx="1"/>
          </p:nvPr>
        </p:nvSpPr>
        <p:spPr>
          <a:xfrm>
            <a:off x="4354286" y="977728"/>
            <a:ext cx="4259292" cy="3188044"/>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Clr>
                <a:srgbClr val="3F3F3F"/>
              </a:buClr>
              <a:buSzPts val="2400"/>
              <a:buChar char="•"/>
            </a:pPr>
            <a:endParaRPr lang="en-US" dirty="0"/>
          </a:p>
          <a:p>
            <a:pPr marL="457200" lvl="0" indent="-381000" algn="l" rtl="0">
              <a:lnSpc>
                <a:spcPct val="100000"/>
              </a:lnSpc>
              <a:spcBef>
                <a:spcPts val="480"/>
              </a:spcBef>
              <a:spcAft>
                <a:spcPts val="0"/>
              </a:spcAft>
              <a:buClr>
                <a:srgbClr val="3F3F3F"/>
              </a:buClr>
              <a:buSzPts val="2400"/>
              <a:buChar char="•"/>
            </a:pPr>
            <a:r>
              <a:rPr lang="en-US" dirty="0"/>
              <a:t>Adults 50+ own 67% of bank deposits in the U.S.</a:t>
            </a:r>
          </a:p>
          <a:p>
            <a:pPr marL="457200" lvl="0" indent="-381000" algn="l" rtl="0">
              <a:lnSpc>
                <a:spcPct val="100000"/>
              </a:lnSpc>
              <a:spcBef>
                <a:spcPts val="480"/>
              </a:spcBef>
              <a:spcAft>
                <a:spcPts val="0"/>
              </a:spcAft>
              <a:buClr>
                <a:srgbClr val="3F3F3F"/>
              </a:buClr>
              <a:buSzPts val="2400"/>
              <a:buChar char="•"/>
            </a:pPr>
            <a:endParaRPr dirty="0"/>
          </a:p>
          <a:p>
            <a:pPr marL="457200" lvl="0" indent="-381000" algn="l" rtl="0">
              <a:lnSpc>
                <a:spcPct val="100000"/>
              </a:lnSpc>
              <a:spcBef>
                <a:spcPts val="480"/>
              </a:spcBef>
              <a:spcAft>
                <a:spcPts val="0"/>
              </a:spcAft>
              <a:buClr>
                <a:srgbClr val="3F3F3F"/>
              </a:buClr>
              <a:buSzPts val="2400"/>
              <a:buChar char="•"/>
            </a:pPr>
            <a:r>
              <a:rPr lang="en-US" dirty="0"/>
              <a:t>Risk of exploitation is higher for socially and economically disadvantaged groups</a:t>
            </a:r>
            <a:endParaRPr dirty="0"/>
          </a:p>
          <a:p>
            <a:pPr marL="76200" lvl="0" indent="0" algn="l" rtl="0">
              <a:lnSpc>
                <a:spcPct val="100000"/>
              </a:lnSpc>
              <a:spcBef>
                <a:spcPts val="480"/>
              </a:spcBef>
              <a:spcAft>
                <a:spcPts val="0"/>
              </a:spcAft>
              <a:buClr>
                <a:srgbClr val="3F3F3F"/>
              </a:buClr>
              <a:buSzPts val="2400"/>
              <a:buNone/>
            </a:pP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59" name="Google Shape;259;p29"/>
          <p:cNvPicPr preferRelativeResize="0"/>
          <p:nvPr/>
        </p:nvPicPr>
        <p:blipFill rotWithShape="1">
          <a:blip r:embed="rId4">
            <a:alphaModFix/>
          </a:blip>
          <a:srcRect t="6399" b="6408"/>
          <a:stretch/>
        </p:blipFill>
        <p:spPr>
          <a:xfrm>
            <a:off x="3431822" y="4544737"/>
            <a:ext cx="2280356" cy="499717"/>
          </a:xfrm>
          <a:prstGeom prst="rect">
            <a:avLst/>
          </a:prstGeom>
          <a:noFill/>
          <a:ln>
            <a:noFill/>
          </a:ln>
        </p:spPr>
      </p:pic>
      <p:pic>
        <p:nvPicPr>
          <p:cNvPr id="260" name="Google Shape;260;p29"/>
          <p:cNvPicPr preferRelativeResize="0"/>
          <p:nvPr/>
        </p:nvPicPr>
        <p:blipFill rotWithShape="1">
          <a:blip r:embed="rId5">
            <a:alphaModFix/>
          </a:blip>
          <a:srcRect r="24295"/>
          <a:stretch/>
        </p:blipFill>
        <p:spPr>
          <a:xfrm>
            <a:off x="777165" y="977728"/>
            <a:ext cx="3461007" cy="3047828"/>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823a39df6d_4_1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Vulnerability</a:t>
            </a:r>
            <a:endParaRPr dirty="0"/>
          </a:p>
        </p:txBody>
      </p:sp>
      <p:sp>
        <p:nvSpPr>
          <p:cNvPr id="387" name="Google Shape;387;g823a39df6d_4_10"/>
          <p:cNvSpPr txBox="1">
            <a:spLocks noGrp="1"/>
          </p:cNvSpPr>
          <p:nvPr>
            <p:ph type="body" idx="1"/>
          </p:nvPr>
        </p:nvSpPr>
        <p:spPr>
          <a:xfrm>
            <a:off x="457200" y="1200151"/>
            <a:ext cx="8229600" cy="31881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1200"/>
              </a:spcBef>
              <a:spcAft>
                <a:spcPts val="0"/>
              </a:spcAft>
              <a:buClr>
                <a:srgbClr val="222222"/>
              </a:buClr>
              <a:buSzPts val="1900"/>
              <a:buChar char="•"/>
            </a:pPr>
            <a:r>
              <a:rPr lang="en-US" sz="1900" dirty="0">
                <a:solidFill>
                  <a:srgbClr val="222222"/>
                </a:solidFill>
              </a:rPr>
              <a:t>Cognitive issues associated with </a:t>
            </a:r>
            <a:r>
              <a:rPr lang="en-US" sz="1900" b="1" dirty="0">
                <a:solidFill>
                  <a:srgbClr val="222222"/>
                </a:solidFill>
              </a:rPr>
              <a:t>aging</a:t>
            </a:r>
            <a:r>
              <a:rPr lang="en-US" sz="1900" dirty="0">
                <a:solidFill>
                  <a:srgbClr val="222222"/>
                </a:solidFill>
              </a:rPr>
              <a:t>;</a:t>
            </a:r>
            <a:endParaRPr sz="1900" dirty="0">
              <a:solidFill>
                <a:srgbClr val="222222"/>
              </a:solidFill>
            </a:endParaRPr>
          </a:p>
          <a:p>
            <a:pPr marL="457200" lvl="0" indent="-349250" algn="l" rtl="0">
              <a:lnSpc>
                <a:spcPct val="115000"/>
              </a:lnSpc>
              <a:spcBef>
                <a:spcPts val="1000"/>
              </a:spcBef>
              <a:spcAft>
                <a:spcPts val="0"/>
              </a:spcAft>
              <a:buClr>
                <a:srgbClr val="222222"/>
              </a:buClr>
              <a:buSzPts val="1900"/>
              <a:buChar char="•"/>
            </a:pPr>
            <a:r>
              <a:rPr lang="en-US" sz="1900" b="1" dirty="0">
                <a:solidFill>
                  <a:srgbClr val="222222"/>
                </a:solidFill>
              </a:rPr>
              <a:t>Mild Cognitive Impairment (MCI): </a:t>
            </a:r>
            <a:r>
              <a:rPr lang="en-US" sz="1900" dirty="0">
                <a:solidFill>
                  <a:srgbClr val="222222"/>
                </a:solidFill>
              </a:rPr>
              <a:t>Doesn’t interfere with daily life or function, but significantly impairs understanding financial concepts/ability to manage finances; </a:t>
            </a:r>
            <a:endParaRPr sz="1900" dirty="0">
              <a:solidFill>
                <a:srgbClr val="222222"/>
              </a:solidFill>
            </a:endParaRPr>
          </a:p>
          <a:p>
            <a:pPr marL="457200" lvl="0" indent="-349250" algn="l" rtl="0">
              <a:lnSpc>
                <a:spcPct val="115000"/>
              </a:lnSpc>
              <a:spcBef>
                <a:spcPts val="1000"/>
              </a:spcBef>
              <a:spcAft>
                <a:spcPts val="0"/>
              </a:spcAft>
              <a:buClr>
                <a:srgbClr val="222222"/>
              </a:buClr>
              <a:buSzPts val="1900"/>
              <a:buChar char="•"/>
            </a:pPr>
            <a:r>
              <a:rPr lang="en-US" sz="1900" dirty="0">
                <a:solidFill>
                  <a:srgbClr val="222222"/>
                </a:solidFill>
              </a:rPr>
              <a:t>Estimated that </a:t>
            </a:r>
            <a:r>
              <a:rPr lang="en-US" sz="1900" b="1" dirty="0">
                <a:solidFill>
                  <a:srgbClr val="222222"/>
                </a:solidFill>
              </a:rPr>
              <a:t>15-20% of adults </a:t>
            </a:r>
            <a:r>
              <a:rPr lang="en-US" sz="1900" dirty="0">
                <a:solidFill>
                  <a:srgbClr val="222222"/>
                </a:solidFill>
              </a:rPr>
              <a:t>over age 65 have MCI;</a:t>
            </a:r>
            <a:endParaRPr sz="1900" dirty="0">
              <a:solidFill>
                <a:srgbClr val="222222"/>
              </a:solidFill>
            </a:endParaRPr>
          </a:p>
          <a:p>
            <a:pPr marL="457200" lvl="0" indent="-349250" algn="l" rtl="0">
              <a:lnSpc>
                <a:spcPct val="115000"/>
              </a:lnSpc>
              <a:spcBef>
                <a:spcPts val="1200"/>
              </a:spcBef>
              <a:spcAft>
                <a:spcPts val="0"/>
              </a:spcAft>
              <a:buClr>
                <a:srgbClr val="222222"/>
              </a:buClr>
              <a:buSzPts val="1900"/>
              <a:buChar char="•"/>
            </a:pPr>
            <a:r>
              <a:rPr lang="en-US" sz="1900" dirty="0">
                <a:solidFill>
                  <a:srgbClr val="222222"/>
                </a:solidFill>
              </a:rPr>
              <a:t>Financial impairment is </a:t>
            </a:r>
            <a:r>
              <a:rPr lang="en-US" sz="1900" b="1" dirty="0">
                <a:solidFill>
                  <a:srgbClr val="222222"/>
                </a:solidFill>
              </a:rPr>
              <a:t>earliest sign of cognitive decline</a:t>
            </a:r>
            <a:r>
              <a:rPr lang="en-US" sz="1900" dirty="0">
                <a:solidFill>
                  <a:srgbClr val="222222"/>
                </a:solidFill>
              </a:rPr>
              <a:t>: someone functioning well overall may be impaired in this area.</a:t>
            </a:r>
            <a:endParaRPr sz="1900" dirty="0">
              <a:solidFill>
                <a:srgbClr val="222222"/>
              </a:solidFill>
            </a:endParaRPr>
          </a:p>
          <a:p>
            <a:pPr marL="0" lvl="0" indent="0" algn="l" rtl="0">
              <a:lnSpc>
                <a:spcPct val="100000"/>
              </a:lnSpc>
              <a:spcBef>
                <a:spcPts val="1000"/>
              </a:spcBef>
              <a:spcAft>
                <a:spcPts val="0"/>
              </a:spcAft>
              <a:buSzPts val="2400"/>
              <a:buNone/>
            </a:pPr>
            <a:endParaRPr dirty="0"/>
          </a:p>
        </p:txBody>
      </p:sp>
      <p:pic>
        <p:nvPicPr>
          <p:cNvPr id="388" name="Google Shape;388;g823a39df6d_4_10"/>
          <p:cNvPicPr preferRelativeResize="0"/>
          <p:nvPr/>
        </p:nvPicPr>
        <p:blipFill rotWithShape="1">
          <a:blip r:embed="rId4">
            <a:alphaModFix/>
          </a:blip>
          <a:srcRect/>
          <a:stretch/>
        </p:blipFill>
        <p:spPr>
          <a:xfrm>
            <a:off x="3148847" y="4309525"/>
            <a:ext cx="2267324" cy="618375"/>
          </a:xfrm>
          <a:prstGeom prst="rect">
            <a:avLst/>
          </a:prstGeom>
          <a:noFill/>
          <a:ln>
            <a:no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823a39df6d_4_2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Family Dynamics</a:t>
            </a:r>
            <a:endParaRPr dirty="0"/>
          </a:p>
        </p:txBody>
      </p:sp>
      <p:sp>
        <p:nvSpPr>
          <p:cNvPr id="395" name="Google Shape;395;g823a39df6d_4_20"/>
          <p:cNvSpPr txBox="1">
            <a:spLocks noGrp="1"/>
          </p:cNvSpPr>
          <p:nvPr>
            <p:ph type="body" idx="1"/>
          </p:nvPr>
        </p:nvSpPr>
        <p:spPr>
          <a:xfrm>
            <a:off x="457200" y="977701"/>
            <a:ext cx="8229600" cy="31881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1200"/>
              </a:spcBef>
              <a:spcAft>
                <a:spcPts val="0"/>
              </a:spcAft>
              <a:buSzPts val="900"/>
              <a:buChar char="●"/>
            </a:pPr>
            <a:r>
              <a:rPr lang="en-US" sz="1700" b="1" dirty="0">
                <a:solidFill>
                  <a:srgbClr val="3F3F3F"/>
                </a:solidFill>
              </a:rPr>
              <a:t>1 in 20 older adults </a:t>
            </a:r>
            <a:r>
              <a:rPr lang="en-US" sz="1700" dirty="0">
                <a:solidFill>
                  <a:srgbClr val="3F3F3F"/>
                </a:solidFill>
              </a:rPr>
              <a:t>(</a:t>
            </a:r>
            <a:r>
              <a:rPr lang="en-US" sz="1700" dirty="0"/>
              <a:t>60+) </a:t>
            </a:r>
            <a:r>
              <a:rPr lang="en-US" sz="1700" dirty="0">
                <a:solidFill>
                  <a:srgbClr val="3F3F3F"/>
                </a:solidFill>
              </a:rPr>
              <a:t>will be financially exploited in their lifetime by a family member. Family is most common </a:t>
            </a:r>
            <a:r>
              <a:rPr lang="en-US" sz="1700" dirty="0">
                <a:solidFill>
                  <a:srgbClr val="3F3F3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abuser</a:t>
            </a:r>
            <a:r>
              <a:rPr lang="en-US" sz="1700" dirty="0">
                <a:solidFill>
                  <a:srgbClr val="3F3F3F"/>
                </a:solidFill>
              </a:rPr>
              <a:t>.</a:t>
            </a:r>
            <a:endParaRPr sz="1700" dirty="0">
              <a:solidFill>
                <a:srgbClr val="3F3F3F"/>
              </a:solidFill>
            </a:endParaRPr>
          </a:p>
          <a:p>
            <a:pPr marL="457200" lvl="0" indent="-285750" algn="l" rtl="0">
              <a:lnSpc>
                <a:spcPct val="115000"/>
              </a:lnSpc>
              <a:spcBef>
                <a:spcPts val="0"/>
              </a:spcBef>
              <a:spcAft>
                <a:spcPts val="0"/>
              </a:spcAft>
              <a:buSzPts val="900"/>
              <a:buChar char="●"/>
            </a:pPr>
            <a:r>
              <a:rPr lang="en-US" sz="1700" dirty="0">
                <a:solidFill>
                  <a:srgbClr val="3F3F3F"/>
                </a:solidFill>
              </a:rPr>
              <a:t>Control finances by </a:t>
            </a:r>
            <a:r>
              <a:rPr lang="en-US" sz="1700" b="1" dirty="0">
                <a:solidFill>
                  <a:srgbClr val="3F3F3F"/>
                </a:solidFill>
              </a:rPr>
              <a:t>threats:</a:t>
            </a:r>
            <a:endParaRPr sz="1700" b="1" dirty="0">
              <a:solidFill>
                <a:srgbClr val="3F3F3F"/>
              </a:solidFill>
            </a:endParaRPr>
          </a:p>
          <a:p>
            <a:pPr marL="1143000" lvl="0" indent="-285750" algn="l" rtl="0">
              <a:lnSpc>
                <a:spcPct val="115000"/>
              </a:lnSpc>
              <a:spcBef>
                <a:spcPts val="0"/>
              </a:spcBef>
              <a:spcAft>
                <a:spcPts val="0"/>
              </a:spcAft>
              <a:buClr>
                <a:srgbClr val="3F3F3F"/>
              </a:buClr>
              <a:buSzPts val="900"/>
              <a:buChar char="●"/>
            </a:pPr>
            <a:r>
              <a:rPr lang="en-US" sz="1700" dirty="0">
                <a:solidFill>
                  <a:srgbClr val="3F3F3F"/>
                </a:solidFill>
              </a:rPr>
              <a:t>Move to nursing home/long-term care</a:t>
            </a:r>
            <a:endParaRPr sz="1700" dirty="0">
              <a:solidFill>
                <a:srgbClr val="3F3F3F"/>
              </a:solidFill>
            </a:endParaRPr>
          </a:p>
          <a:p>
            <a:pPr marL="1143000" lvl="0" indent="-285750" algn="l" rtl="0">
              <a:lnSpc>
                <a:spcPct val="115000"/>
              </a:lnSpc>
              <a:spcBef>
                <a:spcPts val="0"/>
              </a:spcBef>
              <a:spcAft>
                <a:spcPts val="0"/>
              </a:spcAft>
              <a:buClr>
                <a:srgbClr val="3F3F3F"/>
              </a:buClr>
              <a:buSzPts val="900"/>
              <a:buChar char="●"/>
            </a:pPr>
            <a:r>
              <a:rPr lang="en-US" sz="1700" dirty="0">
                <a:solidFill>
                  <a:srgbClr val="3F3F3F"/>
                </a:solidFill>
              </a:rPr>
              <a:t>Limit access to grandchildren/harm to pets</a:t>
            </a:r>
            <a:endParaRPr sz="1700" dirty="0">
              <a:solidFill>
                <a:srgbClr val="3F3F3F"/>
              </a:solidFill>
            </a:endParaRPr>
          </a:p>
          <a:p>
            <a:pPr marL="457200" lvl="0" indent="-285750" algn="l" rtl="0">
              <a:lnSpc>
                <a:spcPct val="115000"/>
              </a:lnSpc>
              <a:spcBef>
                <a:spcPts val="0"/>
              </a:spcBef>
              <a:spcAft>
                <a:spcPts val="0"/>
              </a:spcAft>
              <a:buClr>
                <a:srgbClr val="3F3F3F"/>
              </a:buClr>
              <a:buSzPts val="900"/>
              <a:buChar char="●"/>
            </a:pPr>
            <a:r>
              <a:rPr lang="en-US" sz="1700" dirty="0">
                <a:solidFill>
                  <a:srgbClr val="3F3F3F"/>
                </a:solidFill>
              </a:rPr>
              <a:t>Control by </a:t>
            </a:r>
            <a:r>
              <a:rPr lang="en-US" sz="1700" b="1" dirty="0">
                <a:solidFill>
                  <a:srgbClr val="3F3F3F"/>
                </a:solidFill>
              </a:rPr>
              <a:t>promises:</a:t>
            </a:r>
            <a:r>
              <a:rPr lang="en-US" sz="1700" dirty="0">
                <a:solidFill>
                  <a:srgbClr val="3F3F3F"/>
                </a:solidFill>
              </a:rPr>
              <a:t> Care for the elder in exchange for control of finances</a:t>
            </a:r>
            <a:endParaRPr sz="1700" dirty="0">
              <a:solidFill>
                <a:srgbClr val="3F3F3F"/>
              </a:solidFill>
            </a:endParaRPr>
          </a:p>
          <a:p>
            <a:pPr marL="457200" lvl="0" indent="-285750" algn="l" rtl="0">
              <a:lnSpc>
                <a:spcPct val="115000"/>
              </a:lnSpc>
              <a:spcBef>
                <a:spcPts val="0"/>
              </a:spcBef>
              <a:spcAft>
                <a:spcPts val="0"/>
              </a:spcAft>
              <a:buClr>
                <a:srgbClr val="3F3F3F"/>
              </a:buClr>
              <a:buSzPts val="900"/>
              <a:buChar char="●"/>
            </a:pPr>
            <a:r>
              <a:rPr lang="en-US" sz="1700" dirty="0">
                <a:solidFill>
                  <a:srgbClr val="3F3F3F"/>
                </a:solidFill>
              </a:rPr>
              <a:t>Barriers to cooperation</a:t>
            </a:r>
            <a:r>
              <a:rPr lang="en-US" sz="1700" b="1" dirty="0">
                <a:solidFill>
                  <a:srgbClr val="3F3F3F"/>
                </a:solidFill>
              </a:rPr>
              <a:t>:</a:t>
            </a:r>
            <a:endParaRPr sz="1700" b="1" dirty="0">
              <a:solidFill>
                <a:srgbClr val="3F3F3F"/>
              </a:solidFill>
            </a:endParaRPr>
          </a:p>
          <a:p>
            <a:pPr marL="1143000" lvl="0" indent="-285750" algn="l" rtl="0">
              <a:lnSpc>
                <a:spcPct val="115000"/>
              </a:lnSpc>
              <a:spcBef>
                <a:spcPts val="0"/>
              </a:spcBef>
              <a:spcAft>
                <a:spcPts val="0"/>
              </a:spcAft>
              <a:buClr>
                <a:srgbClr val="3F3F3F"/>
              </a:buClr>
              <a:buSzPts val="900"/>
              <a:buChar char="●"/>
            </a:pPr>
            <a:r>
              <a:rPr lang="en-US" sz="1700" dirty="0">
                <a:solidFill>
                  <a:srgbClr val="3F3F3F"/>
                </a:solidFill>
              </a:rPr>
              <a:t>Reluctant to get family member in trouble</a:t>
            </a:r>
            <a:endParaRPr sz="1700" dirty="0">
              <a:solidFill>
                <a:srgbClr val="3F3F3F"/>
              </a:solidFill>
            </a:endParaRPr>
          </a:p>
          <a:p>
            <a:pPr marL="1143000" lvl="0" indent="-285750" algn="l" rtl="0">
              <a:lnSpc>
                <a:spcPct val="115000"/>
              </a:lnSpc>
              <a:spcBef>
                <a:spcPts val="0"/>
              </a:spcBef>
              <a:spcAft>
                <a:spcPts val="0"/>
              </a:spcAft>
              <a:buClr>
                <a:srgbClr val="3F3F3F"/>
              </a:buClr>
              <a:buSzPts val="900"/>
              <a:buChar char="●"/>
            </a:pPr>
            <a:r>
              <a:rPr lang="en-US" sz="1700" dirty="0">
                <a:solidFill>
                  <a:srgbClr val="3F3F3F"/>
                </a:solidFill>
              </a:rPr>
              <a:t>Concern about losing caregiver, forced to move from home</a:t>
            </a:r>
            <a:endParaRPr sz="1700" dirty="0">
              <a:solidFill>
                <a:srgbClr val="3F3F3F"/>
              </a:solidFill>
            </a:endParaRPr>
          </a:p>
          <a:p>
            <a:pPr marL="457200" lvl="0" indent="-285750" algn="l" rtl="0">
              <a:lnSpc>
                <a:spcPct val="115000"/>
              </a:lnSpc>
              <a:spcBef>
                <a:spcPts val="0"/>
              </a:spcBef>
              <a:spcAft>
                <a:spcPts val="0"/>
              </a:spcAft>
              <a:buSzPts val="900"/>
              <a:buChar char="●"/>
            </a:pPr>
            <a:r>
              <a:rPr lang="en-US" sz="1700" dirty="0">
                <a:solidFill>
                  <a:srgbClr val="3F3F3F"/>
                </a:solidFill>
              </a:rPr>
              <a:t>Caretaker may feel </a:t>
            </a:r>
            <a:r>
              <a:rPr lang="en-US" sz="1700" b="1" dirty="0">
                <a:solidFill>
                  <a:srgbClr val="3F3F3F"/>
                </a:solidFill>
              </a:rPr>
              <a:t>entitled </a:t>
            </a:r>
            <a:r>
              <a:rPr lang="en-US" sz="1700" dirty="0">
                <a:solidFill>
                  <a:srgbClr val="3F3F3F"/>
                </a:solidFill>
              </a:rPr>
              <a:t>to funds/assets in exchange for care. Abuse starts small and </a:t>
            </a:r>
            <a:r>
              <a:rPr lang="en-US" sz="1700" dirty="0">
                <a:solidFill>
                  <a:srgbClr val="3F3F3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snowballs</a:t>
            </a:r>
            <a:r>
              <a:rPr lang="en-US" sz="1700" dirty="0">
                <a:solidFill>
                  <a:srgbClr val="3F3F3F"/>
                </a:solidFill>
              </a:rPr>
              <a:t>.</a:t>
            </a:r>
            <a:endParaRPr sz="1700" dirty="0">
              <a:solidFill>
                <a:srgbClr val="3F3F3F"/>
              </a:solidFill>
            </a:endParaRPr>
          </a:p>
          <a:p>
            <a:pPr marL="0" lvl="0" indent="0" algn="l" rtl="0">
              <a:lnSpc>
                <a:spcPct val="115000"/>
              </a:lnSpc>
              <a:spcBef>
                <a:spcPts val="1200"/>
              </a:spcBef>
              <a:spcAft>
                <a:spcPts val="0"/>
              </a:spcAft>
              <a:buSzPts val="2400"/>
              <a:buNone/>
            </a:pPr>
            <a:endParaRPr sz="1800" dirty="0">
              <a:solidFill>
                <a:srgbClr val="3F3F3F"/>
              </a:solidFill>
            </a:endParaRPr>
          </a:p>
          <a:p>
            <a:pPr marL="457200" lvl="0" indent="0" algn="l" rtl="0">
              <a:lnSpc>
                <a:spcPct val="115000"/>
              </a:lnSpc>
              <a:spcBef>
                <a:spcPts val="1200"/>
              </a:spcBef>
              <a:spcAft>
                <a:spcPts val="1200"/>
              </a:spcAft>
              <a:buSzPts val="2400"/>
              <a:buNone/>
            </a:pPr>
            <a:endParaRPr dirty="0"/>
          </a:p>
        </p:txBody>
      </p:sp>
      <p:pic>
        <p:nvPicPr>
          <p:cNvPr id="396" name="Google Shape;396;g823a39df6d_4_20"/>
          <p:cNvPicPr preferRelativeResize="0"/>
          <p:nvPr/>
        </p:nvPicPr>
        <p:blipFill rotWithShape="1">
          <a:blip r:embed="rId4">
            <a:alphaModFix/>
          </a:blip>
          <a:srcRect/>
          <a:stretch/>
        </p:blipFill>
        <p:spPr>
          <a:xfrm>
            <a:off x="3309975" y="4507825"/>
            <a:ext cx="2007050" cy="547400"/>
          </a:xfrm>
          <a:prstGeom prst="rect">
            <a:avLst/>
          </a:prstGeom>
          <a:noFill/>
          <a:ln>
            <a:noFill/>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823a39df6d_6_15" descr="pexels-photo-130111.jpeg"/>
          <p:cNvPicPr preferRelativeResize="0">
            <a:picLocks noGrp="1"/>
          </p:cNvPicPr>
          <p:nvPr>
            <p:ph type="pic" idx="2"/>
          </p:nvPr>
        </p:nvPicPr>
        <p:blipFill rotWithShape="1">
          <a:blip r:embed="rId4">
            <a:alphaModFix/>
          </a:blip>
          <a:srcRect l="30611" r="35809"/>
          <a:stretch/>
        </p:blipFill>
        <p:spPr>
          <a:xfrm>
            <a:off x="0" y="0"/>
            <a:ext cx="2590800" cy="5143500"/>
          </a:xfrm>
          <a:prstGeom prst="rect">
            <a:avLst/>
          </a:prstGeom>
          <a:noFill/>
          <a:ln>
            <a:noFill/>
          </a:ln>
        </p:spPr>
      </p:pic>
      <p:sp>
        <p:nvSpPr>
          <p:cNvPr id="210" name="Google Shape;210;g823a39df6d_6_15"/>
          <p:cNvSpPr txBox="1">
            <a:spLocks noGrp="1"/>
          </p:cNvSpPr>
          <p:nvPr>
            <p:ph type="body" idx="1"/>
          </p:nvPr>
        </p:nvSpPr>
        <p:spPr>
          <a:xfrm>
            <a:off x="3883288" y="1498600"/>
            <a:ext cx="4803600" cy="84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i="1" dirty="0"/>
              <a:t>Abuse,</a:t>
            </a:r>
            <a:endParaRPr i="1" dirty="0"/>
          </a:p>
          <a:p>
            <a:pPr marL="0" lvl="0" indent="0" algn="l" rtl="0">
              <a:lnSpc>
                <a:spcPct val="100000"/>
              </a:lnSpc>
              <a:spcBef>
                <a:spcPts val="0"/>
              </a:spcBef>
              <a:spcAft>
                <a:spcPts val="0"/>
              </a:spcAft>
              <a:buClr>
                <a:schemeClr val="lt1"/>
              </a:buClr>
              <a:buSzPts val="2800"/>
              <a:buNone/>
            </a:pPr>
            <a:r>
              <a:rPr lang="en-US" i="1" dirty="0"/>
              <a:t>	Neglect,</a:t>
            </a:r>
            <a:endParaRPr i="1" dirty="0"/>
          </a:p>
          <a:p>
            <a:pPr marL="0" lvl="0" indent="0" algn="l" rtl="0">
              <a:lnSpc>
                <a:spcPct val="100000"/>
              </a:lnSpc>
              <a:spcBef>
                <a:spcPts val="0"/>
              </a:spcBef>
              <a:spcAft>
                <a:spcPts val="0"/>
              </a:spcAft>
              <a:buClr>
                <a:schemeClr val="lt1"/>
              </a:buClr>
              <a:buSzPts val="2800"/>
              <a:buNone/>
            </a:pPr>
            <a:r>
              <a:rPr lang="en-US" i="1" dirty="0"/>
              <a:t>		Exploitation:</a:t>
            </a:r>
            <a:endParaRPr i="1" dirty="0"/>
          </a:p>
          <a:p>
            <a:pPr marL="0" lvl="0" indent="0" algn="l" rtl="0">
              <a:lnSpc>
                <a:spcPct val="100000"/>
              </a:lnSpc>
              <a:spcBef>
                <a:spcPts val="0"/>
              </a:spcBef>
              <a:spcAft>
                <a:spcPts val="0"/>
              </a:spcAft>
              <a:buClr>
                <a:schemeClr val="lt1"/>
              </a:buClr>
              <a:buSzPts val="2800"/>
              <a:buNone/>
            </a:pPr>
            <a:r>
              <a:rPr lang="en-US" sz="1800" i="1" dirty="0"/>
              <a:t>At least 10% of adults age 65 and older will experience some form of elder abuse in a given year, with some older adults simultaneously experiencing more than one type of abuse.</a:t>
            </a:r>
            <a:endParaRPr sz="1800" i="1" dirty="0"/>
          </a:p>
          <a:p>
            <a:pPr marL="0" lvl="0" indent="0" algn="l" rtl="0">
              <a:lnSpc>
                <a:spcPct val="100000"/>
              </a:lnSpc>
              <a:spcBef>
                <a:spcPts val="0"/>
              </a:spcBef>
              <a:spcAft>
                <a:spcPts val="0"/>
              </a:spcAft>
              <a:buClr>
                <a:schemeClr val="lt1"/>
              </a:buClr>
              <a:buSzPts val="2800"/>
              <a:buNone/>
            </a:pPr>
            <a:r>
              <a:rPr lang="en-US" sz="1800" i="1" dirty="0"/>
              <a:t>					~ Elder Justice Initiative</a:t>
            </a:r>
            <a:endParaRPr sz="1800" i="1" dirty="0"/>
          </a:p>
          <a:p>
            <a:pPr marL="0" lvl="0" indent="0" algn="l" rtl="0">
              <a:lnSpc>
                <a:spcPct val="100000"/>
              </a:lnSpc>
              <a:spcBef>
                <a:spcPts val="0"/>
              </a:spcBef>
              <a:spcAft>
                <a:spcPts val="0"/>
              </a:spcAft>
              <a:buClr>
                <a:schemeClr val="lt1"/>
              </a:buClr>
              <a:buSzPts val="2800"/>
              <a:buNone/>
            </a:pPr>
            <a:endParaRPr dirty="0"/>
          </a:p>
        </p:txBody>
      </p:sp>
      <p:pic>
        <p:nvPicPr>
          <p:cNvPr id="211" name="Google Shape;211;g823a39df6d_6_15"/>
          <p:cNvPicPr preferRelativeResize="0"/>
          <p:nvPr/>
        </p:nvPicPr>
        <p:blipFill rotWithShape="1">
          <a:blip r:embed="rId5">
            <a:alphaModFix/>
          </a:blip>
          <a:srcRect/>
          <a:stretch/>
        </p:blipFill>
        <p:spPr>
          <a:xfrm>
            <a:off x="6506825" y="227225"/>
            <a:ext cx="2534575" cy="691250"/>
          </a:xfrm>
          <a:prstGeom prst="rect">
            <a:avLst/>
          </a:prstGeom>
          <a:noFill/>
          <a:ln>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823a39df6d_4_28"/>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Power Imbalance</a:t>
            </a:r>
            <a:endParaRPr dirty="0"/>
          </a:p>
        </p:txBody>
      </p:sp>
      <p:sp>
        <p:nvSpPr>
          <p:cNvPr id="403" name="Google Shape;403;g823a39df6d_4_28"/>
          <p:cNvSpPr txBox="1">
            <a:spLocks noGrp="1"/>
          </p:cNvSpPr>
          <p:nvPr>
            <p:ph type="body" idx="1"/>
          </p:nvPr>
        </p:nvSpPr>
        <p:spPr>
          <a:xfrm>
            <a:off x="457200" y="1123951"/>
            <a:ext cx="8229600" cy="3188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3F3F3F"/>
              </a:buClr>
              <a:buSzPts val="1800"/>
              <a:buChar char="•"/>
            </a:pPr>
            <a:r>
              <a:rPr lang="en-US" sz="1800" dirty="0">
                <a:solidFill>
                  <a:srgbClr val="3F3F3F"/>
                </a:solidFill>
              </a:rPr>
              <a:t>Victim may be dependent on abuser, </a:t>
            </a:r>
            <a:r>
              <a:rPr lang="en-US" sz="1800" b="1" dirty="0">
                <a:solidFill>
                  <a:srgbClr val="3F3F3F"/>
                </a:solidFill>
              </a:rPr>
              <a:t>physically or emotionally</a:t>
            </a:r>
            <a:r>
              <a:rPr lang="en-US" sz="1800" dirty="0">
                <a:solidFill>
                  <a:srgbClr val="3F3F3F"/>
                </a:solidFill>
              </a:rPr>
              <a:t>.</a:t>
            </a:r>
            <a:endParaRPr sz="1800" dirty="0">
              <a:solidFill>
                <a:srgbClr val="3F3F3F"/>
              </a:solidFill>
            </a:endParaRPr>
          </a:p>
          <a:p>
            <a:pPr marL="457200" lvl="0" indent="-342900" algn="l" rtl="0">
              <a:lnSpc>
                <a:spcPct val="115000"/>
              </a:lnSpc>
              <a:spcBef>
                <a:spcPts val="1000"/>
              </a:spcBef>
              <a:spcAft>
                <a:spcPts val="0"/>
              </a:spcAft>
              <a:buClr>
                <a:srgbClr val="3F3F3F"/>
              </a:buClr>
              <a:buSzPts val="1800"/>
              <a:buChar char="•"/>
            </a:pPr>
            <a:r>
              <a:rPr lang="en-US" sz="1800" dirty="0">
                <a:solidFill>
                  <a:srgbClr val="3F3F3F"/>
                </a:solidFill>
              </a:rPr>
              <a:t>Abuser may </a:t>
            </a:r>
            <a:r>
              <a:rPr lang="en-US" sz="1800" b="1" dirty="0">
                <a:solidFill>
                  <a:srgbClr val="3F3F3F"/>
                </a:solidFill>
              </a:rPr>
              <a:t>isolate</a:t>
            </a:r>
            <a:r>
              <a:rPr lang="en-US" sz="1800" dirty="0">
                <a:solidFill>
                  <a:srgbClr val="3F3F3F"/>
                </a:solidFill>
              </a:rPr>
              <a:t> the victim to increase this dependence, keeping family/friends away.</a:t>
            </a:r>
            <a:endParaRPr sz="1800" dirty="0">
              <a:solidFill>
                <a:srgbClr val="3F3F3F"/>
              </a:solidFill>
            </a:endParaRPr>
          </a:p>
          <a:p>
            <a:pPr marL="457200" lvl="0" indent="-342900" algn="l" rtl="0">
              <a:lnSpc>
                <a:spcPct val="115000"/>
              </a:lnSpc>
              <a:spcBef>
                <a:spcPts val="1000"/>
              </a:spcBef>
              <a:spcAft>
                <a:spcPts val="0"/>
              </a:spcAft>
              <a:buClr>
                <a:srgbClr val="3F3F3F"/>
              </a:buClr>
              <a:buSzPts val="1800"/>
              <a:buChar char="•"/>
            </a:pPr>
            <a:r>
              <a:rPr lang="en-US" sz="1800" dirty="0">
                <a:solidFill>
                  <a:srgbClr val="3F3F3F"/>
                </a:solidFill>
              </a:rPr>
              <a:t>Abuser may </a:t>
            </a:r>
            <a:r>
              <a:rPr lang="en-US" sz="1800" b="1" dirty="0">
                <a:solidFill>
                  <a:srgbClr val="3F3F3F"/>
                </a:solidFill>
              </a:rPr>
              <a:t>hide victim’s glasses/hearing aids</a:t>
            </a:r>
            <a:r>
              <a:rPr lang="en-US" sz="1800" dirty="0">
                <a:solidFill>
                  <a:srgbClr val="3F3F3F"/>
                </a:solidFill>
              </a:rPr>
              <a:t> to prevent them from reading mail or talking on the phone. </a:t>
            </a:r>
            <a:endParaRPr sz="1800" dirty="0">
              <a:solidFill>
                <a:srgbClr val="3F3F3F"/>
              </a:solidFill>
            </a:endParaRPr>
          </a:p>
          <a:p>
            <a:pPr marL="457200" lvl="0" indent="-342900" algn="l" rtl="0">
              <a:lnSpc>
                <a:spcPct val="115000"/>
              </a:lnSpc>
              <a:spcBef>
                <a:spcPts val="1000"/>
              </a:spcBef>
              <a:spcAft>
                <a:spcPts val="0"/>
              </a:spcAft>
              <a:buClr>
                <a:srgbClr val="3F3F3F"/>
              </a:buClr>
              <a:buSzPts val="1800"/>
              <a:buChar char="•"/>
            </a:pPr>
            <a:r>
              <a:rPr lang="en-US" sz="1800" dirty="0">
                <a:solidFill>
                  <a:srgbClr val="3F3F3F"/>
                </a:solidFill>
              </a:rPr>
              <a:t>May take phone away or </a:t>
            </a:r>
            <a:r>
              <a:rPr lang="en-US" sz="1800" b="1" dirty="0">
                <a:solidFill>
                  <a:srgbClr val="3F3F3F"/>
                </a:solidFill>
              </a:rPr>
              <a:t>forward mail</a:t>
            </a:r>
            <a:r>
              <a:rPr lang="en-US" sz="1800" dirty="0">
                <a:solidFill>
                  <a:srgbClr val="3F3F3F"/>
                </a:solidFill>
              </a:rPr>
              <a:t>.</a:t>
            </a:r>
            <a:endParaRPr sz="1800" dirty="0">
              <a:solidFill>
                <a:srgbClr val="3F3F3F"/>
              </a:solidFill>
            </a:endParaRPr>
          </a:p>
          <a:p>
            <a:pPr marL="457200" lvl="0" indent="-342900" algn="l" rtl="0">
              <a:lnSpc>
                <a:spcPct val="115000"/>
              </a:lnSpc>
              <a:spcBef>
                <a:spcPts val="1200"/>
              </a:spcBef>
              <a:spcAft>
                <a:spcPts val="1000"/>
              </a:spcAft>
              <a:buClr>
                <a:srgbClr val="3F3F3F"/>
              </a:buClr>
              <a:buSzPts val="1800"/>
              <a:buChar char="•"/>
            </a:pPr>
            <a:r>
              <a:rPr lang="en-US" sz="1800" dirty="0">
                <a:solidFill>
                  <a:srgbClr val="3F3F3F"/>
                </a:solidFill>
              </a:rPr>
              <a:t>Power imbalance between victim and abuser raises issue of </a:t>
            </a:r>
            <a:r>
              <a:rPr lang="en-US" sz="1800" b="1" dirty="0">
                <a:solidFill>
                  <a:srgbClr val="3F3F3F"/>
                </a:solidFill>
              </a:rPr>
              <a:t>undue influence.</a:t>
            </a:r>
            <a:endParaRPr b="1" dirty="0"/>
          </a:p>
        </p:txBody>
      </p:sp>
      <p:pic>
        <p:nvPicPr>
          <p:cNvPr id="404" name="Google Shape;404;g823a39df6d_4_28"/>
          <p:cNvPicPr preferRelativeResize="0"/>
          <p:nvPr/>
        </p:nvPicPr>
        <p:blipFill rotWithShape="1">
          <a:blip r:embed="rId4">
            <a:alphaModFix/>
          </a:blip>
          <a:srcRect/>
          <a:stretch/>
        </p:blipFill>
        <p:spPr>
          <a:xfrm>
            <a:off x="3309975" y="4272325"/>
            <a:ext cx="2007050" cy="547400"/>
          </a:xfrm>
          <a:prstGeom prst="rect">
            <a:avLst/>
          </a:prstGeom>
          <a:noFill/>
          <a:ln>
            <a:noFill/>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823a39df6d_4_8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Indicators of Financial Exploitation</a:t>
            </a:r>
            <a:endParaRPr dirty="0"/>
          </a:p>
        </p:txBody>
      </p:sp>
      <p:sp>
        <p:nvSpPr>
          <p:cNvPr id="411" name="Google Shape;411;g823a39df6d_4_80"/>
          <p:cNvSpPr txBox="1">
            <a:spLocks noGrp="1"/>
          </p:cNvSpPr>
          <p:nvPr>
            <p:ph type="body" idx="1"/>
          </p:nvPr>
        </p:nvSpPr>
        <p:spPr>
          <a:xfrm>
            <a:off x="581150" y="977688"/>
            <a:ext cx="8229600" cy="3188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000000"/>
              </a:buClr>
              <a:buSzPts val="1800"/>
              <a:buChar char="•"/>
            </a:pPr>
            <a:r>
              <a:rPr lang="en-US" sz="1800" b="1" dirty="0">
                <a:solidFill>
                  <a:srgbClr val="000000"/>
                </a:solidFill>
              </a:rPr>
              <a:t>Unusual charges </a:t>
            </a:r>
            <a:r>
              <a:rPr lang="en-US" sz="1800" dirty="0">
                <a:solidFill>
                  <a:srgbClr val="000000"/>
                </a:solidFill>
              </a:rPr>
              <a:t>on credit/debit card, or unusual withdrawals from bank account</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ATM transactions for housebound victim</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Abuser is </a:t>
            </a:r>
            <a:r>
              <a:rPr lang="en-US" sz="1800" b="1" dirty="0">
                <a:solidFill>
                  <a:srgbClr val="000000"/>
                </a:solidFill>
              </a:rPr>
              <a:t>financially dependent</a:t>
            </a:r>
            <a:r>
              <a:rPr lang="en-US" sz="1800" dirty="0">
                <a:solidFill>
                  <a:srgbClr val="000000"/>
                </a:solidFill>
              </a:rPr>
              <a:t> on victim</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Bills are </a:t>
            </a:r>
            <a:r>
              <a:rPr lang="en-US" sz="1800" b="1" dirty="0">
                <a:solidFill>
                  <a:srgbClr val="000000"/>
                </a:solidFill>
              </a:rPr>
              <a:t>unpaid,</a:t>
            </a:r>
            <a:r>
              <a:rPr lang="en-US" sz="1800" dirty="0">
                <a:solidFill>
                  <a:srgbClr val="000000"/>
                </a:solidFill>
              </a:rPr>
              <a:t> utilities are </a:t>
            </a:r>
            <a:r>
              <a:rPr lang="en-US" sz="1800" b="1" dirty="0">
                <a:solidFill>
                  <a:srgbClr val="000000"/>
                </a:solidFill>
              </a:rPr>
              <a:t>shut off</a:t>
            </a:r>
            <a:r>
              <a:rPr lang="en-US" sz="1800" dirty="0">
                <a:solidFill>
                  <a:srgbClr val="000000"/>
                </a:solidFill>
              </a:rPr>
              <a:t>, or there is little food in the house </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Victim suddenly has </a:t>
            </a:r>
            <a:r>
              <a:rPr lang="en-US" sz="1800" b="1" dirty="0">
                <a:solidFill>
                  <a:srgbClr val="000000"/>
                </a:solidFill>
              </a:rPr>
              <a:t>insufficient funds</a:t>
            </a:r>
            <a:r>
              <a:rPr lang="en-US" sz="1800" dirty="0">
                <a:solidFill>
                  <a:srgbClr val="000000"/>
                </a:solidFill>
              </a:rPr>
              <a:t> to cover usual needs</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Victim doesn’t understand finances or know what assets they have</a:t>
            </a:r>
            <a:endParaRPr sz="1800" dirty="0">
              <a:solidFill>
                <a:srgbClr val="000000"/>
              </a:solidFill>
            </a:endParaRPr>
          </a:p>
          <a:p>
            <a:pPr marL="457200" lvl="0" indent="-342900" algn="l" rtl="0">
              <a:lnSpc>
                <a:spcPct val="115000"/>
              </a:lnSpc>
              <a:spcBef>
                <a:spcPts val="1200"/>
              </a:spcBef>
              <a:spcAft>
                <a:spcPts val="1000"/>
              </a:spcAft>
              <a:buClr>
                <a:srgbClr val="000000"/>
              </a:buClr>
              <a:buSzPts val="1800"/>
              <a:buChar char="•"/>
            </a:pPr>
            <a:r>
              <a:rPr lang="en-US" sz="1800" dirty="0">
                <a:solidFill>
                  <a:srgbClr val="000000"/>
                </a:solidFill>
              </a:rPr>
              <a:t>Property or valuables are </a:t>
            </a:r>
            <a:r>
              <a:rPr lang="en-US" sz="1800" b="1" dirty="0">
                <a:solidFill>
                  <a:srgbClr val="000000"/>
                </a:solidFill>
              </a:rPr>
              <a:t>disappearing</a:t>
            </a:r>
            <a:endParaRPr b="1" dirty="0"/>
          </a:p>
        </p:txBody>
      </p:sp>
      <p:pic>
        <p:nvPicPr>
          <p:cNvPr id="412" name="Google Shape;412;g823a39df6d_4_80"/>
          <p:cNvPicPr preferRelativeResize="0"/>
          <p:nvPr/>
        </p:nvPicPr>
        <p:blipFill rotWithShape="1">
          <a:blip r:embed="rId4">
            <a:alphaModFix/>
          </a:blip>
          <a:srcRect/>
          <a:stretch/>
        </p:blipFill>
        <p:spPr>
          <a:xfrm>
            <a:off x="3334775" y="4359100"/>
            <a:ext cx="2007050" cy="547400"/>
          </a:xfrm>
          <a:prstGeom prst="rect">
            <a:avLst/>
          </a:prstGeom>
          <a:noFill/>
          <a:ln>
            <a:noFill/>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823a39df6d_4_88"/>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sz="3700" dirty="0"/>
              <a:t>Indicators of Financial Exploitation Cont.</a:t>
            </a:r>
            <a:endParaRPr sz="3700" dirty="0"/>
          </a:p>
        </p:txBody>
      </p:sp>
      <p:sp>
        <p:nvSpPr>
          <p:cNvPr id="419" name="Google Shape;419;g823a39df6d_4_88"/>
          <p:cNvSpPr txBox="1">
            <a:spLocks noGrp="1"/>
          </p:cNvSpPr>
          <p:nvPr>
            <p:ph type="body" idx="1"/>
          </p:nvPr>
        </p:nvSpPr>
        <p:spPr>
          <a:xfrm>
            <a:off x="457200" y="977701"/>
            <a:ext cx="8229600" cy="3188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000000"/>
              </a:buClr>
              <a:buSzPts val="1800"/>
              <a:buChar char="•"/>
            </a:pPr>
            <a:r>
              <a:rPr lang="en-US" sz="1800" b="1" dirty="0">
                <a:solidFill>
                  <a:srgbClr val="000000"/>
                </a:solidFill>
              </a:rPr>
              <a:t>Recent change</a:t>
            </a:r>
            <a:r>
              <a:rPr lang="en-US" sz="1800" dirty="0">
                <a:solidFill>
                  <a:srgbClr val="000000"/>
                </a:solidFill>
              </a:rPr>
              <a:t> in will, property ownership, power of attorney</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Victim has a </a:t>
            </a:r>
            <a:r>
              <a:rPr lang="en-US" sz="1800" b="1" dirty="0">
                <a:solidFill>
                  <a:srgbClr val="000000"/>
                </a:solidFill>
              </a:rPr>
              <a:t>new best friend or love interest</a:t>
            </a:r>
            <a:r>
              <a:rPr lang="en-US" sz="1800" dirty="0">
                <a:solidFill>
                  <a:srgbClr val="000000"/>
                </a:solidFill>
              </a:rPr>
              <a:t> helping with finances</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Child/grandchild </a:t>
            </a:r>
            <a:r>
              <a:rPr lang="en-US" sz="1800" b="1" dirty="0">
                <a:solidFill>
                  <a:srgbClr val="000000"/>
                </a:solidFill>
              </a:rPr>
              <a:t>moves into </a:t>
            </a:r>
            <a:r>
              <a:rPr lang="en-US" sz="1800" dirty="0">
                <a:solidFill>
                  <a:srgbClr val="000000"/>
                </a:solidFill>
              </a:rPr>
              <a:t>victim’s home</a:t>
            </a:r>
            <a:endParaRPr sz="1800" dirty="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dirty="0">
                <a:solidFill>
                  <a:srgbClr val="000000"/>
                </a:solidFill>
              </a:rPr>
              <a:t>Other risk factors for financial exploitation:</a:t>
            </a:r>
            <a:endParaRPr sz="1800" dirty="0">
              <a:solidFill>
                <a:srgbClr val="000000"/>
              </a:solidFill>
            </a:endParaRPr>
          </a:p>
          <a:p>
            <a:pPr marL="914400" lvl="0" indent="-342900" algn="l" rtl="0">
              <a:lnSpc>
                <a:spcPct val="115000"/>
              </a:lnSpc>
              <a:spcBef>
                <a:spcPts val="1000"/>
              </a:spcBef>
              <a:spcAft>
                <a:spcPts val="0"/>
              </a:spcAft>
              <a:buClr>
                <a:srgbClr val="000000"/>
              </a:buClr>
              <a:buSzPts val="1800"/>
              <a:buChar char="•"/>
            </a:pPr>
            <a:r>
              <a:rPr lang="en-US" sz="1800" dirty="0">
                <a:solidFill>
                  <a:srgbClr val="000000"/>
                </a:solidFill>
              </a:rPr>
              <a:t>Grief</a:t>
            </a:r>
            <a:endParaRPr sz="1800" dirty="0">
              <a:solidFill>
                <a:srgbClr val="000000"/>
              </a:solidFill>
            </a:endParaRPr>
          </a:p>
          <a:p>
            <a:pPr marL="914400" lvl="0" indent="-342900" algn="l" rtl="0">
              <a:lnSpc>
                <a:spcPct val="115000"/>
              </a:lnSpc>
              <a:spcBef>
                <a:spcPts val="1000"/>
              </a:spcBef>
              <a:spcAft>
                <a:spcPts val="0"/>
              </a:spcAft>
              <a:buClr>
                <a:srgbClr val="000000"/>
              </a:buClr>
              <a:buSzPts val="1800"/>
              <a:buChar char="•"/>
            </a:pPr>
            <a:r>
              <a:rPr lang="en-US" sz="1800" dirty="0">
                <a:solidFill>
                  <a:srgbClr val="000000"/>
                </a:solidFill>
              </a:rPr>
              <a:t>Social isolation</a:t>
            </a:r>
            <a:endParaRPr sz="1800" dirty="0">
              <a:solidFill>
                <a:srgbClr val="000000"/>
              </a:solidFill>
            </a:endParaRPr>
          </a:p>
          <a:p>
            <a:pPr marL="914400" lvl="0" indent="-342900" algn="l" rtl="0">
              <a:lnSpc>
                <a:spcPct val="115000"/>
              </a:lnSpc>
              <a:spcBef>
                <a:spcPts val="1200"/>
              </a:spcBef>
              <a:spcAft>
                <a:spcPts val="1000"/>
              </a:spcAft>
              <a:buClr>
                <a:srgbClr val="000000"/>
              </a:buClr>
              <a:buSzPts val="1800"/>
              <a:buChar char="•"/>
            </a:pPr>
            <a:r>
              <a:rPr lang="en-US" sz="1800" dirty="0">
                <a:solidFill>
                  <a:srgbClr val="000000"/>
                </a:solidFill>
              </a:rPr>
              <a:t>Living with a large number of unrelated people </a:t>
            </a:r>
            <a:endParaRPr dirty="0"/>
          </a:p>
        </p:txBody>
      </p:sp>
      <p:pic>
        <p:nvPicPr>
          <p:cNvPr id="420" name="Google Shape;420;g823a39df6d_4_88"/>
          <p:cNvPicPr preferRelativeResize="0"/>
          <p:nvPr/>
        </p:nvPicPr>
        <p:blipFill rotWithShape="1">
          <a:blip r:embed="rId4">
            <a:alphaModFix/>
          </a:blip>
          <a:srcRect/>
          <a:stretch/>
        </p:blipFill>
        <p:spPr>
          <a:xfrm>
            <a:off x="3297575" y="4359075"/>
            <a:ext cx="2007050" cy="547400"/>
          </a:xfrm>
          <a:prstGeom prst="rect">
            <a:avLst/>
          </a:prstGeom>
          <a:noFill/>
          <a:ln>
            <a:no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8f3a2ab026_0_0"/>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sz="3500" dirty="0"/>
              <a:t>Utilization of Financial Exploitation Auditor</a:t>
            </a:r>
            <a:endParaRPr sz="3500" dirty="0"/>
          </a:p>
        </p:txBody>
      </p:sp>
      <p:sp>
        <p:nvSpPr>
          <p:cNvPr id="427" name="Google Shape;427;g8f3a2ab026_0_0"/>
          <p:cNvSpPr txBox="1">
            <a:spLocks noGrp="1"/>
          </p:cNvSpPr>
          <p:nvPr>
            <p:ph type="body" idx="1"/>
          </p:nvPr>
        </p:nvSpPr>
        <p:spPr>
          <a:xfrm>
            <a:off x="457200" y="742201"/>
            <a:ext cx="8229600" cy="3188100"/>
          </a:xfrm>
          <a:prstGeom prst="rect">
            <a:avLst/>
          </a:prstGeom>
          <a:noFill/>
          <a:ln>
            <a:noFill/>
          </a:ln>
        </p:spPr>
        <p:txBody>
          <a:bodyPr spcFirstLastPara="1" wrap="square" lIns="91425" tIns="91425" rIns="91425" bIns="91425" anchor="t" anchorCtr="0">
            <a:noAutofit/>
          </a:bodyPr>
          <a:lstStyle/>
          <a:p>
            <a:pPr marL="57150" lvl="0" indent="0" algn="l" rtl="0">
              <a:lnSpc>
                <a:spcPct val="115000"/>
              </a:lnSpc>
              <a:spcBef>
                <a:spcPts val="1200"/>
              </a:spcBef>
              <a:spcAft>
                <a:spcPts val="0"/>
              </a:spcAft>
              <a:buSzPts val="2400"/>
              <a:buNone/>
            </a:pPr>
            <a:r>
              <a:rPr lang="en-US" sz="1700" dirty="0">
                <a:solidFill>
                  <a:srgbClr val="000000"/>
                </a:solidFill>
              </a:rPr>
              <a:t>APS has an </a:t>
            </a:r>
            <a:r>
              <a:rPr lang="en-US" sz="1700" b="1" dirty="0">
                <a:solidFill>
                  <a:srgbClr val="000000"/>
                </a:solidFill>
              </a:rPr>
              <a:t>in-house financial auditor</a:t>
            </a:r>
            <a:r>
              <a:rPr lang="en-US" sz="1700" dirty="0">
                <a:solidFill>
                  <a:srgbClr val="000000"/>
                </a:solidFill>
              </a:rPr>
              <a:t> and contracts with a </a:t>
            </a:r>
            <a:r>
              <a:rPr lang="en-US" sz="1700" b="1" dirty="0">
                <a:solidFill>
                  <a:srgbClr val="000000"/>
                </a:solidFill>
              </a:rPr>
              <a:t>forensic accounting firm</a:t>
            </a:r>
            <a:r>
              <a:rPr lang="en-US" sz="1700" dirty="0">
                <a:solidFill>
                  <a:srgbClr val="000000"/>
                </a:solidFill>
              </a:rPr>
              <a:t>, which may be utilized by law enforcement when APS has an open case on the same matter. </a:t>
            </a:r>
            <a:endParaRPr sz="1700" dirty="0">
              <a:solidFill>
                <a:srgbClr val="000000"/>
              </a:solidFill>
            </a:endParaRPr>
          </a:p>
          <a:p>
            <a:pPr marL="457200" lvl="0" indent="-336550" algn="l" rtl="0">
              <a:lnSpc>
                <a:spcPct val="115000"/>
              </a:lnSpc>
              <a:spcBef>
                <a:spcPts val="1200"/>
              </a:spcBef>
              <a:spcAft>
                <a:spcPts val="0"/>
              </a:spcAft>
              <a:buClr>
                <a:srgbClr val="000000"/>
              </a:buClr>
              <a:buSzPts val="1700"/>
              <a:buChar char="•"/>
            </a:pPr>
            <a:r>
              <a:rPr lang="en-US" sz="1700" dirty="0">
                <a:solidFill>
                  <a:srgbClr val="000000"/>
                </a:solidFill>
              </a:rPr>
              <a:t>Analysis in complex cases with multiple accounts (including trust accounts), transactions, business entities, or properties</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Ability to track transfers of funds, including who was responsible for transaction</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Fraud detection</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Distinguish between expenses on behalf of victim versus expenses benefitting suspect</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Analyze budgetary issues and determine necessary expenses</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Advice regarding propriety of gift, loan, or property transfer</a:t>
            </a:r>
            <a:endParaRPr sz="1700" dirty="0">
              <a:solidFill>
                <a:srgbClr val="000000"/>
              </a:solidFill>
            </a:endParaRPr>
          </a:p>
          <a:p>
            <a:pPr marL="457200" lvl="0" indent="-336550" algn="l" rtl="0">
              <a:lnSpc>
                <a:spcPct val="115000"/>
              </a:lnSpc>
              <a:spcBef>
                <a:spcPts val="0"/>
              </a:spcBef>
              <a:spcAft>
                <a:spcPts val="0"/>
              </a:spcAft>
              <a:buClr>
                <a:srgbClr val="000000"/>
              </a:buClr>
              <a:buSzPts val="1700"/>
              <a:buChar char="•"/>
            </a:pPr>
            <a:r>
              <a:rPr lang="en-US" sz="1700" dirty="0">
                <a:solidFill>
                  <a:srgbClr val="000000"/>
                </a:solidFill>
              </a:rPr>
              <a:t>Establish restitution amount</a:t>
            </a:r>
            <a:endParaRPr sz="1700" dirty="0">
              <a:solidFill>
                <a:srgbClr val="000000"/>
              </a:solidFill>
            </a:endParaRPr>
          </a:p>
          <a:p>
            <a:pPr marL="1371600" lvl="0" indent="-1314450" algn="l" rtl="0">
              <a:lnSpc>
                <a:spcPct val="115000"/>
              </a:lnSpc>
              <a:spcBef>
                <a:spcPts val="1200"/>
              </a:spcBef>
              <a:spcAft>
                <a:spcPts val="0"/>
              </a:spcAft>
              <a:buSzPts val="2400"/>
              <a:buNone/>
            </a:pPr>
            <a:endParaRPr sz="1700" dirty="0">
              <a:solidFill>
                <a:srgbClr val="000000"/>
              </a:solidFill>
            </a:endParaRPr>
          </a:p>
          <a:p>
            <a:pPr marL="0" lvl="0" indent="0" algn="l" rtl="0">
              <a:lnSpc>
                <a:spcPct val="100000"/>
              </a:lnSpc>
              <a:spcBef>
                <a:spcPts val="1200"/>
              </a:spcBef>
              <a:spcAft>
                <a:spcPts val="1000"/>
              </a:spcAft>
              <a:buSzPts val="2400"/>
              <a:buNone/>
            </a:pPr>
            <a:endParaRPr dirty="0"/>
          </a:p>
        </p:txBody>
      </p:sp>
      <p:pic>
        <p:nvPicPr>
          <p:cNvPr id="428" name="Google Shape;428;g8f3a2ab026_0_0"/>
          <p:cNvPicPr preferRelativeResize="0"/>
          <p:nvPr/>
        </p:nvPicPr>
        <p:blipFill rotWithShape="1">
          <a:blip r:embed="rId4">
            <a:alphaModFix/>
          </a:blip>
          <a:srcRect/>
          <a:stretch/>
        </p:blipFill>
        <p:spPr>
          <a:xfrm>
            <a:off x="3371950" y="4462625"/>
            <a:ext cx="2007050" cy="547400"/>
          </a:xfrm>
          <a:prstGeom prst="rect">
            <a:avLst/>
          </a:prstGeom>
          <a:noFill/>
          <a:ln>
            <a:noFill/>
          </a:ln>
        </p:spPr>
      </p:pic>
    </p:spTree>
    <p:custDataLst>
      <p:tags r:id="rId1"/>
    </p:custDataLst>
    <p:extLst>
      <p:ext uri="{BB962C8B-B14F-4D97-AF65-F5344CB8AC3E}">
        <p14:creationId xmlns:p14="http://schemas.microsoft.com/office/powerpoint/2010/main" val="1514856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g823a39df6d_5_411"/>
          <p:cNvPicPr preferRelativeResize="0"/>
          <p:nvPr/>
        </p:nvPicPr>
        <p:blipFill rotWithShape="1">
          <a:blip r:embed="rId4">
            <a:alphaModFix/>
          </a:blip>
          <a:srcRect/>
          <a:stretch/>
        </p:blipFill>
        <p:spPr>
          <a:xfrm>
            <a:off x="3487081" y="4512897"/>
            <a:ext cx="2173986" cy="448146"/>
          </a:xfrm>
          <a:prstGeom prst="rect">
            <a:avLst/>
          </a:prstGeom>
          <a:noFill/>
          <a:ln>
            <a:noFill/>
          </a:ln>
        </p:spPr>
      </p:pic>
      <p:sp>
        <p:nvSpPr>
          <p:cNvPr id="629" name="Google Shape;629;g823a39df6d_5_411"/>
          <p:cNvSpPr txBox="1">
            <a:spLocks noGrp="1"/>
          </p:cNvSpPr>
          <p:nvPr>
            <p:ph type="title"/>
          </p:nvPr>
        </p:nvSpPr>
        <p:spPr>
          <a:xfrm>
            <a:off x="457200" y="177702"/>
            <a:ext cx="8229600" cy="64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F3F3F"/>
              </a:buClr>
              <a:buSzPts val="4000"/>
              <a:buFont typeface="Calibri"/>
              <a:buNone/>
            </a:pPr>
            <a:r>
              <a:rPr lang="en-US" dirty="0"/>
              <a:t>E-MDT Resources</a:t>
            </a:r>
            <a:endParaRPr dirty="0"/>
          </a:p>
        </p:txBody>
      </p:sp>
      <p:sp>
        <p:nvSpPr>
          <p:cNvPr id="630" name="Google Shape;630;g823a39df6d_5_411"/>
          <p:cNvSpPr txBox="1"/>
          <p:nvPr/>
        </p:nvSpPr>
        <p:spPr>
          <a:xfrm>
            <a:off x="357434" y="1159207"/>
            <a:ext cx="8433300" cy="33537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480"/>
              </a:spcBef>
              <a:spcAft>
                <a:spcPts val="0"/>
              </a:spcAft>
              <a:buClr>
                <a:srgbClr val="3F3F3F"/>
              </a:buClr>
              <a:buSzPts val="2400"/>
              <a:buFont typeface="Arial"/>
              <a:buNone/>
            </a:pPr>
            <a:r>
              <a:rPr lang="en-US" sz="2000" b="1" i="0" u="none" strike="noStrike" cap="none" dirty="0">
                <a:solidFill>
                  <a:srgbClr val="3F3F3F"/>
                </a:solidFill>
                <a:latin typeface="Calibri"/>
                <a:ea typeface="Calibri"/>
                <a:cs typeface="Calibri"/>
                <a:sym typeface="Calibri"/>
              </a:rPr>
              <a:t>Elder Justice Network Locator Map</a:t>
            </a:r>
            <a:endParaRPr sz="2000" b="0" i="0" u="none" strike="noStrike" cap="none" dirty="0">
              <a:solidFill>
                <a:srgbClr val="000000"/>
              </a:solidFill>
              <a:latin typeface="Arial"/>
              <a:ea typeface="Arial"/>
              <a:cs typeface="Arial"/>
              <a:sym typeface="Arial"/>
            </a:endParaRPr>
          </a:p>
          <a:p>
            <a:pPr marL="0" marR="0" lvl="0" indent="0" algn="ctr" rtl="0">
              <a:lnSpc>
                <a:spcPct val="80000"/>
              </a:lnSpc>
              <a:spcBef>
                <a:spcPts val="480"/>
              </a:spcBef>
              <a:spcAft>
                <a:spcPts val="0"/>
              </a:spcAft>
              <a:buClr>
                <a:srgbClr val="3F3F3F"/>
              </a:buClr>
              <a:buSzPts val="2400"/>
              <a:buFont typeface="Arial"/>
              <a:buNone/>
            </a:pPr>
            <a:r>
              <a:rPr lang="en-US" sz="2000" b="0" i="0" u="none" strike="noStrike" cap="none" dirty="0">
                <a:solidFill>
                  <a:srgbClr val="3F3F3F"/>
                </a:solidFill>
                <a:latin typeface="Calibri"/>
                <a:ea typeface="Calibri"/>
                <a:cs typeface="Calibri"/>
                <a:sym typeface="Calibri"/>
              </a:rPr>
              <a:t> </a:t>
            </a:r>
            <a:endParaRPr sz="2000" b="1" i="0" u="none" strike="noStrike" cap="none" dirty="0">
              <a:solidFill>
                <a:srgbClr val="3F3F3F"/>
              </a:solidFill>
              <a:latin typeface="Calibri"/>
              <a:ea typeface="Calibri"/>
              <a:cs typeface="Calibri"/>
              <a:sym typeface="Calibri"/>
            </a:endParaRPr>
          </a:p>
          <a:p>
            <a:pPr marL="457200" marR="0" lvl="0" indent="-355600" algn="l" rtl="0">
              <a:lnSpc>
                <a:spcPct val="80000"/>
              </a:lnSpc>
              <a:spcBef>
                <a:spcPts val="480"/>
              </a:spcBef>
              <a:spcAft>
                <a:spcPts val="0"/>
              </a:spcAft>
              <a:buClr>
                <a:srgbClr val="3F3F3F"/>
              </a:buClr>
              <a:buSzPts val="2000"/>
              <a:buFont typeface="Arial"/>
              <a:buChar char="•"/>
            </a:pPr>
            <a:r>
              <a:rPr lang="en-US" sz="2000" b="0" i="0" u="none" strike="noStrike" cap="none" dirty="0">
                <a:solidFill>
                  <a:srgbClr val="3F3F3F"/>
                </a:solidFill>
                <a:latin typeface="Calibri"/>
                <a:ea typeface="Calibri"/>
                <a:cs typeface="Calibri"/>
                <a:sym typeface="Calibri"/>
              </a:rPr>
              <a:t>Locate and collaborate with elder justice networks/teams across the nation.</a:t>
            </a:r>
            <a:endParaRPr sz="2000" b="0" i="0" u="none" strike="noStrike" cap="none" dirty="0">
              <a:solidFill>
                <a:srgbClr val="000000"/>
              </a:solidFill>
              <a:latin typeface="Arial"/>
              <a:ea typeface="Arial"/>
              <a:cs typeface="Arial"/>
              <a:sym typeface="Arial"/>
            </a:endParaRPr>
          </a:p>
          <a:p>
            <a:pPr marL="457200" marR="0" lvl="0" indent="-355600" algn="l" rtl="0">
              <a:lnSpc>
                <a:spcPct val="80000"/>
              </a:lnSpc>
              <a:spcBef>
                <a:spcPts val="480"/>
              </a:spcBef>
              <a:spcAft>
                <a:spcPts val="0"/>
              </a:spcAft>
              <a:buClr>
                <a:srgbClr val="3F3F3F"/>
              </a:buClr>
              <a:buSzPts val="2000"/>
              <a:buFont typeface="Arial"/>
              <a:buChar char="•"/>
            </a:pPr>
            <a:r>
              <a:rPr lang="en-US" sz="2000" b="0" i="0" u="none" strike="noStrike" cap="none" dirty="0">
                <a:solidFill>
                  <a:srgbClr val="3F3F3F"/>
                </a:solidFill>
                <a:latin typeface="Calibri"/>
                <a:ea typeface="Calibri"/>
                <a:cs typeface="Calibri"/>
                <a:sym typeface="Calibri"/>
              </a:rPr>
              <a:t>Filter networks by state using the navigation tools, or search by a key word menu provided above the map</a:t>
            </a:r>
            <a:endParaRPr sz="2000" b="0" i="0" u="none" strike="noStrike" cap="none" dirty="0">
              <a:solidFill>
                <a:srgbClr val="000000"/>
              </a:solidFill>
              <a:latin typeface="Arial"/>
              <a:ea typeface="Arial"/>
              <a:cs typeface="Arial"/>
              <a:sym typeface="Arial"/>
            </a:endParaRPr>
          </a:p>
          <a:p>
            <a:pPr marL="457200" marR="0" lvl="0" indent="-355600" algn="l" rtl="0">
              <a:lnSpc>
                <a:spcPct val="80000"/>
              </a:lnSpc>
              <a:spcBef>
                <a:spcPts val="480"/>
              </a:spcBef>
              <a:spcAft>
                <a:spcPts val="0"/>
              </a:spcAft>
              <a:buClr>
                <a:srgbClr val="3F3F3F"/>
              </a:buClr>
              <a:buSzPts val="2000"/>
              <a:buFont typeface="Arial"/>
              <a:buChar char="•"/>
            </a:pPr>
            <a:r>
              <a:rPr lang="en-US" sz="2000" b="0" i="0" u="sng" strike="noStrike" cap="none" dirty="0">
                <a:solidFill>
                  <a:srgbClr val="3F3F3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https://www.justice.gov/elderjustice/elder-justice-network-locator-map</a:t>
            </a:r>
            <a:endParaRPr sz="2000" b="0" i="0" u="none" strike="noStrike" cap="none" dirty="0">
              <a:solidFill>
                <a:srgbClr val="3F3F3F"/>
              </a:solidFill>
              <a:latin typeface="Calibri"/>
              <a:ea typeface="Calibri"/>
              <a:cs typeface="Calibri"/>
              <a:sym typeface="Calibri"/>
            </a:endParaRPr>
          </a:p>
          <a:p>
            <a:pPr marL="76200" marR="0" lvl="0" indent="0" algn="l" rtl="0">
              <a:lnSpc>
                <a:spcPct val="80000"/>
              </a:lnSpc>
              <a:spcBef>
                <a:spcPts val="480"/>
              </a:spcBef>
              <a:spcAft>
                <a:spcPts val="0"/>
              </a:spcAft>
              <a:buClr>
                <a:srgbClr val="3F3F3F"/>
              </a:buClr>
              <a:buSzPts val="2400"/>
              <a:buFont typeface="Arial"/>
              <a:buNone/>
            </a:pPr>
            <a:endParaRPr sz="1200" b="0" i="0" u="none" strike="noStrike" cap="none" dirty="0">
              <a:solidFill>
                <a:srgbClr val="3F3F3F"/>
              </a:solidFill>
              <a:latin typeface="Calibri"/>
              <a:ea typeface="Calibri"/>
              <a:cs typeface="Calibri"/>
              <a:sym typeface="Calibri"/>
            </a:endParaRPr>
          </a:p>
          <a:p>
            <a:pPr marL="0" marR="0" lvl="0" indent="0" algn="ctr" rtl="0">
              <a:lnSpc>
                <a:spcPct val="80000"/>
              </a:lnSpc>
              <a:spcBef>
                <a:spcPts val="480"/>
              </a:spcBef>
              <a:spcAft>
                <a:spcPts val="0"/>
              </a:spcAft>
              <a:buClr>
                <a:srgbClr val="3F3F3F"/>
              </a:buClr>
              <a:buSzPts val="2400"/>
              <a:buFont typeface="Arial"/>
              <a:buNone/>
            </a:pPr>
            <a:r>
              <a:rPr lang="en-US" sz="2000" b="1" i="0" u="none" strike="noStrike" cap="none" dirty="0">
                <a:solidFill>
                  <a:srgbClr val="3F3F3F"/>
                </a:solidFill>
                <a:latin typeface="Calibri"/>
                <a:ea typeface="Calibri"/>
                <a:cs typeface="Calibri"/>
                <a:sym typeface="Calibri"/>
              </a:rPr>
              <a:t>E-MDTs are STRONGLY ENCOURAGED to add their team to the map</a:t>
            </a:r>
            <a:endParaRPr sz="2000" b="0" i="0" u="none" strike="noStrike" cap="none" dirty="0">
              <a:solidFill>
                <a:srgbClr val="000000"/>
              </a:solidFill>
              <a:latin typeface="Arial"/>
              <a:ea typeface="Arial"/>
              <a:cs typeface="Arial"/>
              <a:sym typeface="Arial"/>
            </a:endParaRPr>
          </a:p>
          <a:p>
            <a:pPr marL="0" marR="0" lvl="0" indent="0" algn="ctr" rtl="0">
              <a:lnSpc>
                <a:spcPct val="80000"/>
              </a:lnSpc>
              <a:spcBef>
                <a:spcPts val="480"/>
              </a:spcBef>
              <a:spcAft>
                <a:spcPts val="0"/>
              </a:spcAft>
              <a:buClr>
                <a:srgbClr val="3F3F3F"/>
              </a:buClr>
              <a:buSzPts val="2400"/>
              <a:buFont typeface="Arial"/>
              <a:buNone/>
            </a:pPr>
            <a:r>
              <a:rPr lang="en-US" sz="2000" b="1" i="0" u="none" strike="noStrike" cap="none" dirty="0">
                <a:solidFill>
                  <a:srgbClr val="3F3F3F"/>
                </a:solidFill>
                <a:latin typeface="Calibri"/>
                <a:ea typeface="Calibri"/>
                <a:cs typeface="Calibri"/>
                <a:sym typeface="Calibri"/>
              </a:rPr>
              <a:t>Please send network name, type, address, web address, and email to elder.justice@usdoj.gov</a:t>
            </a:r>
            <a:br>
              <a:rPr lang="en-US" sz="2000" b="0" i="0" u="none" strike="noStrike" cap="none" dirty="0">
                <a:solidFill>
                  <a:srgbClr val="3F3F3F"/>
                </a:solidFill>
                <a:latin typeface="Calibri"/>
                <a:ea typeface="Calibri"/>
                <a:cs typeface="Calibri"/>
                <a:sym typeface="Calibri"/>
              </a:rPr>
            </a:br>
            <a:endParaRPr sz="2000" b="1" i="0" u="none" strike="noStrike" cap="none" dirty="0">
              <a:solidFill>
                <a:srgbClr val="3F3F3F"/>
              </a:solidFill>
              <a:latin typeface="Calibri"/>
              <a:ea typeface="Calibri"/>
              <a:cs typeface="Calibri"/>
              <a:sym typeface="Calibri"/>
            </a:endParaRPr>
          </a:p>
        </p:txBody>
      </p:sp>
      <p:pic>
        <p:nvPicPr>
          <p:cNvPr id="631" name="Google Shape;631;g823a39df6d_5_411"/>
          <p:cNvPicPr preferRelativeResize="0"/>
          <p:nvPr/>
        </p:nvPicPr>
        <p:blipFill rotWithShape="1">
          <a:blip r:embed="rId6">
            <a:alphaModFix/>
          </a:blip>
          <a:srcRect/>
          <a:stretch/>
        </p:blipFill>
        <p:spPr>
          <a:xfrm>
            <a:off x="1007231" y="-277495"/>
            <a:ext cx="1553286" cy="1553286"/>
          </a:xfrm>
          <a:prstGeom prst="rect">
            <a:avLst/>
          </a:prstGeom>
          <a:noFill/>
          <a:ln>
            <a:noFill/>
          </a:ln>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823a39df6d_7_7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Top Scams Targeting Seniors</a:t>
            </a:r>
            <a:endParaRPr dirty="0"/>
          </a:p>
        </p:txBody>
      </p:sp>
      <p:pic>
        <p:nvPicPr>
          <p:cNvPr id="435" name="Google Shape;435;g823a39df6d_7_70"/>
          <p:cNvPicPr preferRelativeResize="0"/>
          <p:nvPr/>
        </p:nvPicPr>
        <p:blipFill rotWithShape="1">
          <a:blip r:embed="rId4">
            <a:alphaModFix/>
          </a:blip>
          <a:srcRect/>
          <a:stretch/>
        </p:blipFill>
        <p:spPr>
          <a:xfrm>
            <a:off x="3521613" y="4388250"/>
            <a:ext cx="2100775" cy="572950"/>
          </a:xfrm>
          <a:prstGeom prst="rect">
            <a:avLst/>
          </a:prstGeom>
          <a:noFill/>
          <a:ln>
            <a:noFill/>
          </a:ln>
        </p:spPr>
      </p:pic>
      <p:sp>
        <p:nvSpPr>
          <p:cNvPr id="436" name="Google Shape;436;g823a39df6d_7_70"/>
          <p:cNvSpPr txBox="1"/>
          <p:nvPr/>
        </p:nvSpPr>
        <p:spPr>
          <a:xfrm>
            <a:off x="239975" y="1047625"/>
            <a:ext cx="2722200" cy="3188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FF"/>
              </a:buClr>
              <a:buSzPts val="1700"/>
              <a:buFont typeface="Arial"/>
              <a:buChar char="•"/>
            </a:pPr>
            <a:r>
              <a:rPr lang="en-US" sz="1700" b="0" i="0" u="none" strike="noStrike" cap="none" dirty="0">
                <a:solidFill>
                  <a:srgbClr val="FFFFFF"/>
                </a:solidFill>
                <a:latin typeface="Calibri"/>
                <a:ea typeface="Calibri"/>
                <a:cs typeface="Calibri"/>
                <a:sym typeface="Calibri"/>
              </a:rPr>
              <a:t>IRS/Social Securi</a:t>
            </a:r>
            <a:endParaRPr sz="17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Imposter Scam (IRS, SS, Medicare)</a:t>
            </a:r>
            <a:endParaRPr sz="2000" b="0" i="0" u="none" strike="noStrike" cap="none" dirty="0">
              <a:solidFill>
                <a:srgbClr val="434343"/>
              </a:solidFill>
              <a:latin typeface="Calibri"/>
              <a:ea typeface="Calibri"/>
              <a:cs typeface="Calibri"/>
              <a:sym typeface="Calibri"/>
            </a:endParaRPr>
          </a:p>
          <a:p>
            <a:pPr marL="342900" marR="0" lvl="0" indent="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Sweepstakes/Lottery Scams</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Grandparent Scam</a:t>
            </a:r>
            <a:endParaRPr sz="2000" b="0" i="0" u="none" strike="noStrike" cap="none" dirty="0">
              <a:solidFill>
                <a:srgbClr val="434343"/>
              </a:solidFill>
              <a:latin typeface="Calibri"/>
              <a:ea typeface="Calibri"/>
              <a:cs typeface="Calibri"/>
              <a:sym typeface="Calibri"/>
            </a:endParaRPr>
          </a:p>
          <a:p>
            <a:pPr marL="0" marR="0" lvl="0" indent="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Affinity Fraud</a:t>
            </a:r>
            <a:endParaRPr sz="2000" b="0" i="0" u="none" strike="noStrike" cap="none" dirty="0">
              <a:solidFill>
                <a:srgbClr val="434343"/>
              </a:solidFill>
              <a:latin typeface="Calibri"/>
              <a:ea typeface="Calibri"/>
              <a:cs typeface="Calibri"/>
              <a:sym typeface="Calibri"/>
            </a:endParaRPr>
          </a:p>
        </p:txBody>
      </p:sp>
      <p:sp>
        <p:nvSpPr>
          <p:cNvPr id="437" name="Google Shape;437;g823a39df6d_7_70"/>
          <p:cNvSpPr txBox="1"/>
          <p:nvPr/>
        </p:nvSpPr>
        <p:spPr>
          <a:xfrm>
            <a:off x="3281344" y="1295498"/>
            <a:ext cx="2575500" cy="3188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Funeral/Cemetery Scam</a:t>
            </a:r>
            <a:endParaRPr sz="2000" b="0" i="0" u="none" strike="noStrike" cap="none" dirty="0">
              <a:solidFill>
                <a:srgbClr val="434343"/>
              </a:solidFill>
              <a:latin typeface="Calibri"/>
              <a:ea typeface="Calibri"/>
              <a:cs typeface="Calibri"/>
              <a:sym typeface="Calibri"/>
            </a:endParaRPr>
          </a:p>
          <a:p>
            <a:pPr marL="342900" marR="0" lvl="0" indent="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Computer Tech Support Scam</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Telemarketers</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Romance Scam</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320"/>
              </a:spcBef>
              <a:spcAft>
                <a:spcPts val="0"/>
              </a:spcAft>
              <a:buClr>
                <a:srgbClr val="000000"/>
              </a:buClr>
              <a:buSzPts val="1900"/>
              <a:buFont typeface="Arial"/>
              <a:buNone/>
            </a:pPr>
            <a:endParaRPr sz="1900" b="0" i="0" u="none" strike="noStrike" cap="none" dirty="0">
              <a:solidFill>
                <a:srgbClr val="434343"/>
              </a:solidFill>
              <a:latin typeface="Calibri"/>
              <a:ea typeface="Calibri"/>
              <a:cs typeface="Calibri"/>
              <a:sym typeface="Calibri"/>
            </a:endParaRPr>
          </a:p>
        </p:txBody>
      </p:sp>
      <p:sp>
        <p:nvSpPr>
          <p:cNvPr id="438" name="Google Shape;438;g823a39df6d_7_70"/>
          <p:cNvSpPr txBox="1"/>
          <p:nvPr/>
        </p:nvSpPr>
        <p:spPr>
          <a:xfrm>
            <a:off x="6235980" y="1295502"/>
            <a:ext cx="2575500" cy="3188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Investment Scam/Ponzi Scheme</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Counterfeit Prescription Drugs</a:t>
            </a:r>
            <a:endParaRPr sz="2000" b="0" i="0" u="none" strike="noStrike" cap="none" dirty="0">
              <a:solidFill>
                <a:srgbClr val="434343"/>
              </a:solidFill>
              <a:latin typeface="Calibri"/>
              <a:ea typeface="Calibri"/>
              <a:cs typeface="Calibri"/>
              <a:sym typeface="Calibri"/>
            </a:endParaRPr>
          </a:p>
          <a:p>
            <a:pPr marL="342900" marR="0" lvl="0" indent="-24130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Health Insurance/</a:t>
            </a:r>
            <a:endParaRPr sz="2000" b="0" i="0" u="none" strike="noStrike" cap="none" dirty="0">
              <a:solidFill>
                <a:srgbClr val="434343"/>
              </a:solidFill>
              <a:latin typeface="Calibri"/>
              <a:ea typeface="Calibri"/>
              <a:cs typeface="Calibri"/>
              <a:sym typeface="Calibri"/>
            </a:endParaRPr>
          </a:p>
          <a:p>
            <a:pPr marL="342900" marR="0" lvl="0" indent="0" algn="l" rtl="0">
              <a:lnSpc>
                <a:spcPct val="100000"/>
              </a:lnSpc>
              <a:spcBef>
                <a:spcPts val="320"/>
              </a:spcBef>
              <a:spcAft>
                <a:spcPts val="0"/>
              </a:spcAft>
              <a:buClr>
                <a:srgbClr val="000000"/>
              </a:buClr>
              <a:buSzPts val="2000"/>
              <a:buFont typeface="Arial"/>
              <a:buNone/>
            </a:pPr>
            <a:r>
              <a:rPr lang="en-US" sz="2000" b="0" i="0" u="none" strike="noStrike" cap="none" dirty="0">
                <a:solidFill>
                  <a:srgbClr val="434343"/>
                </a:solidFill>
                <a:latin typeface="Calibri"/>
                <a:ea typeface="Calibri"/>
                <a:cs typeface="Calibri"/>
                <a:sym typeface="Calibri"/>
              </a:rPr>
              <a:t>Medicare Fraud</a:t>
            </a:r>
            <a:endParaRPr sz="2000" b="0" i="0" u="none" strike="noStrike" cap="none" dirty="0">
              <a:solidFill>
                <a:srgbClr val="434343"/>
              </a:solidFill>
              <a:latin typeface="Calibri"/>
              <a:ea typeface="Calibri"/>
              <a:cs typeface="Calibri"/>
              <a:sym typeface="Calibri"/>
            </a:endParaRPr>
          </a:p>
          <a:p>
            <a:pPr marL="342900" marR="0" lvl="0" indent="0" algn="l" rtl="0">
              <a:lnSpc>
                <a:spcPct val="100000"/>
              </a:lnSpc>
              <a:spcBef>
                <a:spcPts val="320"/>
              </a:spcBef>
              <a:spcAft>
                <a:spcPts val="0"/>
              </a:spcAft>
              <a:buClr>
                <a:srgbClr val="000000"/>
              </a:buClr>
              <a:buSzPts val="800"/>
              <a:buFont typeface="Arial"/>
              <a:buNone/>
            </a:pPr>
            <a:endParaRPr sz="800" b="0" i="0" u="none" strike="noStrike" cap="none" dirty="0">
              <a:solidFill>
                <a:srgbClr val="434343"/>
              </a:solidFill>
              <a:latin typeface="Calibri"/>
              <a:ea typeface="Calibri"/>
              <a:cs typeface="Calibri"/>
              <a:sym typeface="Calibri"/>
            </a:endParaRPr>
          </a:p>
          <a:p>
            <a:pPr marL="342900" marR="0" lvl="0" indent="-342900" algn="l" rtl="0">
              <a:lnSpc>
                <a:spcPct val="100000"/>
              </a:lnSpc>
              <a:spcBef>
                <a:spcPts val="320"/>
              </a:spcBef>
              <a:spcAft>
                <a:spcPts val="0"/>
              </a:spcAft>
              <a:buClr>
                <a:srgbClr val="434343"/>
              </a:buClr>
              <a:buSzPts val="2000"/>
              <a:buFont typeface="Arial"/>
              <a:buChar char="•"/>
            </a:pPr>
            <a:r>
              <a:rPr lang="en-US" sz="2000" b="0" i="0" u="none" strike="noStrike" cap="none" dirty="0">
                <a:solidFill>
                  <a:srgbClr val="434343"/>
                </a:solidFill>
                <a:latin typeface="Calibri"/>
                <a:ea typeface="Calibri"/>
                <a:cs typeface="Calibri"/>
                <a:sym typeface="Calibri"/>
              </a:rPr>
              <a:t>Home Repair Fraud</a:t>
            </a:r>
            <a:endParaRPr sz="2000" b="0" i="0" u="none" strike="noStrike" cap="none" dirty="0">
              <a:solidFill>
                <a:srgbClr val="434343"/>
              </a:solidFill>
              <a:latin typeface="Calibri"/>
              <a:ea typeface="Calibri"/>
              <a:cs typeface="Calibri"/>
              <a:sym typeface="Calibri"/>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8f3a2ab026_0_199"/>
          <p:cNvSpPr txBox="1">
            <a:spLocks noGrp="1"/>
          </p:cNvSpPr>
          <p:nvPr>
            <p:ph type="title"/>
          </p:nvPr>
        </p:nvSpPr>
        <p:spPr>
          <a:xfrm>
            <a:off x="457200" y="272728"/>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Reporting a Scam or Consumer Fraud</a:t>
            </a:r>
            <a:endParaRPr dirty="0"/>
          </a:p>
          <a:p>
            <a:pPr marL="0" lvl="0" indent="0" algn="ctr" rtl="0">
              <a:lnSpc>
                <a:spcPct val="100000"/>
              </a:lnSpc>
              <a:spcBef>
                <a:spcPts val="0"/>
              </a:spcBef>
              <a:spcAft>
                <a:spcPts val="0"/>
              </a:spcAft>
              <a:buSzPts val="4000"/>
              <a:buNone/>
            </a:pPr>
            <a:endParaRPr dirty="0"/>
          </a:p>
        </p:txBody>
      </p:sp>
      <p:sp>
        <p:nvSpPr>
          <p:cNvPr id="445" name="Google Shape;445;g8f3a2ab026_0_199"/>
          <p:cNvSpPr txBox="1"/>
          <p:nvPr/>
        </p:nvSpPr>
        <p:spPr>
          <a:xfrm>
            <a:off x="457200" y="1130125"/>
            <a:ext cx="4511400" cy="3188100"/>
          </a:xfrm>
          <a:prstGeom prst="rect">
            <a:avLst/>
          </a:prstGeom>
          <a:noFill/>
          <a:ln>
            <a:noFill/>
          </a:ln>
        </p:spPr>
        <p:txBody>
          <a:bodyPr spcFirstLastPara="1" wrap="square" lIns="91425" tIns="45700" rIns="91425" bIns="45700" anchor="t" anchorCtr="0">
            <a:noAutofit/>
          </a:bodyPr>
          <a:lstStyle/>
          <a:p>
            <a:pPr marL="0" marR="203200" lvl="0" indent="0" algn="l" rtl="0">
              <a:lnSpc>
                <a:spcPct val="100000"/>
              </a:lnSpc>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FBI Internet Crime Complaint Center (IC3)</a:t>
            </a:r>
            <a:endParaRPr sz="1700" b="1"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IC3.gov</a:t>
            </a:r>
            <a:endParaRPr sz="1700"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Consumer Financial Protection Bureau</a:t>
            </a:r>
            <a:endParaRPr sz="1700" b="1"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	</a:t>
            </a:r>
            <a:r>
              <a:rPr lang="en-US" sz="1700" dirty="0">
                <a:solidFill>
                  <a:srgbClr val="3F3F3F"/>
                </a:solidFill>
                <a:latin typeface="Calibri"/>
                <a:ea typeface="Calibri"/>
                <a:cs typeface="Calibri"/>
                <a:sym typeface="Calibri"/>
              </a:rPr>
              <a:t>855-411-2372</a:t>
            </a:r>
            <a:endParaRPr sz="1700"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consumerfinances.gov</a:t>
            </a:r>
            <a:endParaRPr sz="1700"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Federal Trade Commission</a:t>
            </a:r>
            <a:endParaRPr sz="1700" b="1"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877-ID-THEFT</a:t>
            </a:r>
            <a:endParaRPr sz="1700" dirty="0">
              <a:solidFill>
                <a:srgbClr val="3F3F3F"/>
              </a:solidFill>
              <a:latin typeface="Calibri"/>
              <a:ea typeface="Calibri"/>
              <a:cs typeface="Calibri"/>
              <a:sym typeface="Calibri"/>
            </a:endParaRPr>
          </a:p>
          <a:p>
            <a:pPr marL="0" marR="203200" lvl="0" indent="457200" algn="l" rtl="0">
              <a:spcBef>
                <a:spcPts val="0"/>
              </a:spcBef>
              <a:spcAft>
                <a:spcPts val="0"/>
              </a:spcAft>
              <a:buClr>
                <a:srgbClr val="000000"/>
              </a:buClr>
              <a:buSzPts val="1700"/>
              <a:buFont typeface="Arial"/>
              <a:buNone/>
            </a:pPr>
            <a:r>
              <a:rPr lang="en-US" sz="1700" dirty="0">
                <a:solidFill>
                  <a:srgbClr val="3F3F3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ftccomplaintassistant.gov</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National Elder Fraud Hotline</a:t>
            </a:r>
            <a:endParaRPr sz="1700" b="1"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833-FRAUD-11 (372-8311)</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lnSpc>
                <a:spcPct val="100000"/>
              </a:lnSpc>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p:txBody>
      </p:sp>
      <p:sp>
        <p:nvSpPr>
          <p:cNvPr id="446" name="Google Shape;446;g8f3a2ab026_0_199"/>
          <p:cNvSpPr txBox="1"/>
          <p:nvPr/>
        </p:nvSpPr>
        <p:spPr>
          <a:xfrm>
            <a:off x="4807475" y="1130125"/>
            <a:ext cx="4175400" cy="3188100"/>
          </a:xfrm>
          <a:prstGeom prst="rect">
            <a:avLst/>
          </a:prstGeom>
          <a:noFill/>
          <a:ln>
            <a:noFill/>
          </a:ln>
        </p:spPr>
        <p:txBody>
          <a:bodyPr spcFirstLastPara="1" wrap="square" lIns="91425" tIns="45700" rIns="91425" bIns="45700" anchor="t" anchorCtr="0">
            <a:noAutofit/>
          </a:bodyPr>
          <a:lstStyle/>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Utah Department of Consumer Protection (Fraud)</a:t>
            </a:r>
            <a:endParaRPr sz="1700" b="1"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    	</a:t>
            </a:r>
            <a:r>
              <a:rPr lang="en-US" sz="1700" dirty="0">
                <a:solidFill>
                  <a:srgbClr val="3F3F3F"/>
                </a:solidFill>
                <a:latin typeface="Calibri"/>
                <a:ea typeface="Calibri"/>
                <a:cs typeface="Calibri"/>
                <a:sym typeface="Calibri"/>
              </a:rPr>
              <a:t> 801-530-6601</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Utah Department of Securities (Investments)</a:t>
            </a:r>
            <a:endParaRPr sz="1700" b="1"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801-530-6600</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b="1" dirty="0">
                <a:solidFill>
                  <a:srgbClr val="3F3F3F"/>
                </a:solidFill>
                <a:latin typeface="Calibri"/>
                <a:ea typeface="Calibri"/>
                <a:cs typeface="Calibri"/>
                <a:sym typeface="Calibri"/>
              </a:rPr>
              <a:t>Utah Insurance Department</a:t>
            </a:r>
            <a:r>
              <a:rPr lang="en-US" sz="1700" dirty="0">
                <a:solidFill>
                  <a:srgbClr val="3F3F3F"/>
                </a:solidFill>
                <a:latin typeface="Calibri"/>
                <a:ea typeface="Calibri"/>
                <a:cs typeface="Calibri"/>
                <a:sym typeface="Calibri"/>
              </a:rPr>
              <a:t>  </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r>
              <a:rPr lang="en-US" sz="1700" dirty="0">
                <a:solidFill>
                  <a:srgbClr val="3F3F3F"/>
                </a:solidFill>
                <a:latin typeface="Calibri"/>
                <a:ea typeface="Calibri"/>
                <a:cs typeface="Calibri"/>
                <a:sym typeface="Calibri"/>
              </a:rPr>
              <a:t>         801-538-3800</a:t>
            </a:r>
            <a:endParaRPr sz="1700"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1700"/>
              <a:buFont typeface="Arial"/>
              <a:buNone/>
            </a:pPr>
            <a:endParaRPr sz="1700" dirty="0">
              <a:solidFill>
                <a:srgbClr val="3F3F3F"/>
              </a:solidFill>
              <a:latin typeface="Calibri"/>
              <a:ea typeface="Calibri"/>
              <a:cs typeface="Calibri"/>
              <a:sym typeface="Calibri"/>
            </a:endParaRPr>
          </a:p>
          <a:p>
            <a:pPr marL="342900" marR="0" lvl="0" indent="-190500" algn="l" rtl="0">
              <a:lnSpc>
                <a:spcPct val="100000"/>
              </a:lnSpc>
              <a:spcBef>
                <a:spcPts val="1200"/>
              </a:spcBef>
              <a:spcAft>
                <a:spcPts val="0"/>
              </a:spcAft>
              <a:buClr>
                <a:srgbClr val="000000"/>
              </a:buClr>
              <a:buSzPts val="1500"/>
              <a:buFont typeface="Arial"/>
              <a:buNone/>
            </a:pPr>
            <a:endParaRPr sz="1500" dirty="0">
              <a:solidFill>
                <a:srgbClr val="3F3F3F"/>
              </a:solidFill>
              <a:latin typeface="Calibri"/>
              <a:ea typeface="Calibri"/>
              <a:cs typeface="Calibri"/>
              <a:sym typeface="Calibri"/>
            </a:endParaRPr>
          </a:p>
        </p:txBody>
      </p:sp>
      <p:pic>
        <p:nvPicPr>
          <p:cNvPr id="447" name="Google Shape;447;g8f3a2ab026_0_199"/>
          <p:cNvPicPr preferRelativeResize="0"/>
          <p:nvPr/>
        </p:nvPicPr>
        <p:blipFill rotWithShape="1">
          <a:blip r:embed="rId5">
            <a:alphaModFix/>
          </a:blip>
          <a:srcRect/>
          <a:stretch/>
        </p:blipFill>
        <p:spPr>
          <a:xfrm>
            <a:off x="3453450" y="4458275"/>
            <a:ext cx="2237100" cy="610125"/>
          </a:xfrm>
          <a:prstGeom prst="rect">
            <a:avLst/>
          </a:prstGeom>
          <a:noFill/>
          <a:ln>
            <a:noFill/>
          </a:ln>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383978" y="210853"/>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Document Requests</a:t>
            </a:r>
            <a:endParaRPr dirty="0"/>
          </a:p>
        </p:txBody>
      </p:sp>
      <p:sp>
        <p:nvSpPr>
          <p:cNvPr id="274" name="Google Shape;274;p31"/>
          <p:cNvSpPr txBox="1">
            <a:spLocks noGrp="1"/>
          </p:cNvSpPr>
          <p:nvPr>
            <p:ph type="body" idx="1"/>
          </p:nvPr>
        </p:nvSpPr>
        <p:spPr>
          <a:xfrm>
            <a:off x="4354286" y="977728"/>
            <a:ext cx="4259292" cy="3188044"/>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SzPts val="2400"/>
              <a:buNone/>
            </a:pP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75" name="Google Shape;275;p31"/>
          <p:cNvPicPr preferRelativeResize="0"/>
          <p:nvPr/>
        </p:nvPicPr>
        <p:blipFill rotWithShape="1">
          <a:blip r:embed="rId4">
            <a:alphaModFix/>
          </a:blip>
          <a:srcRect t="6399" b="6408"/>
          <a:stretch/>
        </p:blipFill>
        <p:spPr>
          <a:xfrm>
            <a:off x="3431822" y="4544737"/>
            <a:ext cx="2280356" cy="499717"/>
          </a:xfrm>
          <a:prstGeom prst="rect">
            <a:avLst/>
          </a:prstGeom>
          <a:noFill/>
          <a:ln>
            <a:noFill/>
          </a:ln>
        </p:spPr>
      </p:pic>
      <p:sp>
        <p:nvSpPr>
          <p:cNvPr id="276" name="Google Shape;276;p31"/>
          <p:cNvSpPr txBox="1"/>
          <p:nvPr/>
        </p:nvSpPr>
        <p:spPr>
          <a:xfrm>
            <a:off x="767644" y="1068103"/>
            <a:ext cx="4865512" cy="42165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3F3F3F"/>
                </a:solidFill>
                <a:latin typeface="Calibri"/>
                <a:ea typeface="Calibri"/>
                <a:cs typeface="Calibri"/>
                <a:sym typeface="Calibri"/>
              </a:rPr>
              <a:t>Document Requests and Subpoenas</a:t>
            </a:r>
            <a:r>
              <a:rPr lang="en-US" sz="2400" b="0" i="0" u="none" strike="noStrike" cap="none" dirty="0">
                <a:solidFill>
                  <a:srgbClr val="3F3F3F"/>
                </a:solidFill>
                <a:latin typeface="Calibri"/>
                <a:ea typeface="Calibri"/>
                <a:cs typeface="Calibri"/>
                <a:sym typeface="Calibri"/>
              </a:rPr>
              <a:t> </a:t>
            </a:r>
            <a:r>
              <a:rPr lang="en-US" sz="1400" b="0" i="0" u="none" strike="noStrike" cap="none" dirty="0">
                <a:solidFill>
                  <a:srgbClr val="3F3F3F"/>
                </a:solidFill>
                <a:latin typeface="Calibri"/>
                <a:ea typeface="Calibri"/>
                <a:cs typeface="Calibri"/>
                <a:sym typeface="Calibri"/>
              </a:rPr>
              <a:t>(Utah Code 62A-3-303)</a:t>
            </a:r>
            <a:endParaRPr dirty="0"/>
          </a:p>
          <a:p>
            <a:pPr marL="0" marR="0" lvl="0" indent="0" algn="l" rtl="0">
              <a:lnSpc>
                <a:spcPct val="100000"/>
              </a:lnSpc>
              <a:spcBef>
                <a:spcPts val="0"/>
              </a:spcBef>
              <a:spcAft>
                <a:spcPts val="0"/>
              </a:spcAft>
              <a:buNone/>
            </a:pPr>
            <a:endParaRPr sz="800" b="0" i="0" u="none" strike="noStrike" cap="none" dirty="0">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dirty="0">
                <a:solidFill>
                  <a:srgbClr val="3F3F3F"/>
                </a:solidFill>
                <a:latin typeface="Calibri"/>
                <a:ea typeface="Calibri"/>
                <a:cs typeface="Calibri"/>
                <a:sym typeface="Calibri"/>
              </a:rPr>
              <a:t>Interagency Guidance on Privacy Laws and Reporting Financial Abuse of Older Adults (2013): </a:t>
            </a:r>
            <a:r>
              <a:rPr lang="en-US" sz="1800" b="0" i="0" u="none" strike="noStrike" cap="none" dirty="0">
                <a:solidFill>
                  <a:srgbClr val="3F3F3F"/>
                </a:solidFill>
                <a:latin typeface="Calibri"/>
                <a:ea typeface="Calibri"/>
                <a:cs typeface="Calibri"/>
                <a:sym typeface="Calibri"/>
              </a:rPr>
              <a:t>“A financial institution may disclose nonpublic personal information to comply with federal, state, or local laws, rules and other applicable legal requirements, such as state laws that require reporting by financial institutions of suspected abuse. (15 U.S.C. 6802(e)(8) and implementing regulations at ___.15(a)(7)(i)).”</a:t>
            </a:r>
            <a:endParaRPr dirty="0"/>
          </a:p>
          <a:p>
            <a:pPr marL="0" marR="0" lvl="0" indent="0" algn="l" rtl="0">
              <a:lnSpc>
                <a:spcPct val="100000"/>
              </a:lnSpc>
              <a:spcBef>
                <a:spcPts val="0"/>
              </a:spcBef>
              <a:spcAft>
                <a:spcPts val="0"/>
              </a:spcAft>
              <a:buNone/>
            </a:pPr>
            <a:endParaRPr sz="1800" b="0" i="0" u="none" strike="noStrike" cap="none" dirty="0">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dirty="0">
              <a:solidFill>
                <a:srgbClr val="3F3F3F"/>
              </a:solidFill>
              <a:latin typeface="Calibri"/>
              <a:ea typeface="Calibri"/>
              <a:cs typeface="Calibri"/>
              <a:sym typeface="Calibri"/>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alibri"/>
              <a:ea typeface="Calibri"/>
              <a:cs typeface="Calibri"/>
              <a:sym typeface="Calibri"/>
            </a:endParaRPr>
          </a:p>
        </p:txBody>
      </p:sp>
      <p:pic>
        <p:nvPicPr>
          <p:cNvPr id="277" name="Google Shape;277;p31"/>
          <p:cNvPicPr preferRelativeResize="0"/>
          <p:nvPr/>
        </p:nvPicPr>
        <p:blipFill rotWithShape="1">
          <a:blip r:embed="rId5">
            <a:alphaModFix/>
          </a:blip>
          <a:srcRect l="20296" r="15438"/>
          <a:stretch/>
        </p:blipFill>
        <p:spPr>
          <a:xfrm>
            <a:off x="5614688" y="1083905"/>
            <a:ext cx="3127178" cy="3081867"/>
          </a:xfrm>
          <a:prstGeom prst="rect">
            <a:avLst/>
          </a:prstGeom>
          <a:noFill/>
          <a:ln>
            <a:noFill/>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383978" y="210853"/>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sz="3200" dirty="0"/>
              <a:t>H.B. 459 Financial Exploitation Prevention Act</a:t>
            </a:r>
            <a:endParaRPr sz="3200" dirty="0"/>
          </a:p>
        </p:txBody>
      </p:sp>
      <p:sp>
        <p:nvSpPr>
          <p:cNvPr id="274" name="Google Shape;274;p31"/>
          <p:cNvSpPr txBox="1">
            <a:spLocks noGrp="1"/>
          </p:cNvSpPr>
          <p:nvPr>
            <p:ph type="body" idx="1"/>
          </p:nvPr>
        </p:nvSpPr>
        <p:spPr>
          <a:xfrm>
            <a:off x="4354286" y="977728"/>
            <a:ext cx="4259292" cy="3188044"/>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SzPts val="2400"/>
              <a:buNone/>
            </a:pP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75" name="Google Shape;275;p31"/>
          <p:cNvPicPr preferRelativeResize="0"/>
          <p:nvPr/>
        </p:nvPicPr>
        <p:blipFill rotWithShape="1">
          <a:blip r:embed="rId4">
            <a:alphaModFix/>
          </a:blip>
          <a:srcRect t="6399" b="6408"/>
          <a:stretch/>
        </p:blipFill>
        <p:spPr>
          <a:xfrm>
            <a:off x="3431822" y="4544737"/>
            <a:ext cx="2280356" cy="499717"/>
          </a:xfrm>
          <a:prstGeom prst="rect">
            <a:avLst/>
          </a:prstGeom>
          <a:noFill/>
          <a:ln>
            <a:noFill/>
          </a:ln>
        </p:spPr>
      </p:pic>
      <p:sp>
        <p:nvSpPr>
          <p:cNvPr id="276" name="Google Shape;276;p31"/>
          <p:cNvSpPr txBox="1"/>
          <p:nvPr/>
        </p:nvSpPr>
        <p:spPr>
          <a:xfrm>
            <a:off x="767643" y="1068103"/>
            <a:ext cx="8063535" cy="29853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3F3F3F"/>
                </a:solidFill>
                <a:latin typeface="Calibri"/>
                <a:ea typeface="Calibri"/>
                <a:cs typeface="Calibri"/>
                <a:sym typeface="Calibri"/>
              </a:rPr>
              <a:t>Utah Code 7-26-101</a:t>
            </a:r>
          </a:p>
          <a:p>
            <a:pPr marL="0" marR="0" lvl="0" indent="0" algn="l" rtl="0">
              <a:lnSpc>
                <a:spcPct val="100000"/>
              </a:lnSpc>
              <a:spcBef>
                <a:spcPts val="0"/>
              </a:spcBef>
              <a:spcAft>
                <a:spcPts val="0"/>
              </a:spcAft>
              <a:buNone/>
            </a:pPr>
            <a:endParaRPr lang="en-US" b="1" dirty="0">
              <a:solidFill>
                <a:srgbClr val="3F3F3F"/>
              </a:solidFill>
              <a:latin typeface="Calibri"/>
              <a:cs typeface="Calibri"/>
              <a:sym typeface="Calibri"/>
            </a:endParaRPr>
          </a:p>
          <a:p>
            <a:pPr marL="0" marR="0" lvl="0" indent="0" algn="l" rtl="0">
              <a:lnSpc>
                <a:spcPct val="100000"/>
              </a:lnSpc>
              <a:spcBef>
                <a:spcPts val="0"/>
              </a:spcBef>
              <a:spcAft>
                <a:spcPts val="0"/>
              </a:spcAft>
              <a:buNone/>
            </a:pPr>
            <a:endParaRPr dirty="0"/>
          </a:p>
          <a:p>
            <a:pPr marL="342900" marR="0" lvl="0" indent="-342900" algn="l" rtl="0">
              <a:lnSpc>
                <a:spcPct val="100000"/>
              </a:lnSpc>
              <a:spcBef>
                <a:spcPts val="0"/>
              </a:spcBef>
              <a:spcAft>
                <a:spcPts val="0"/>
              </a:spcAft>
              <a:buFont typeface="Wingdings" panose="05000000000000000000" pitchFamily="2" charset="2"/>
              <a:buChar char="q"/>
            </a:pPr>
            <a:r>
              <a:rPr lang="en-US" sz="2000" dirty="0">
                <a:solidFill>
                  <a:srgbClr val="3F3F3F"/>
                </a:solidFill>
                <a:latin typeface="Calibri"/>
                <a:ea typeface="Calibri"/>
                <a:cs typeface="Calibri"/>
                <a:sym typeface="Calibri"/>
              </a:rPr>
              <a:t>General Prevention of Financial Exploitation </a:t>
            </a:r>
          </a:p>
          <a:p>
            <a:pPr lvl="3"/>
            <a:r>
              <a:rPr lang="en-US" sz="2000" dirty="0">
                <a:solidFill>
                  <a:srgbClr val="3F3F3F"/>
                </a:solidFill>
                <a:latin typeface="Calibri"/>
                <a:ea typeface="Calibri"/>
                <a:cs typeface="Calibri"/>
                <a:sym typeface="Calibri"/>
              </a:rPr>
              <a:t>	Permitted delay of wire transfers</a:t>
            </a:r>
          </a:p>
          <a:p>
            <a:pPr marL="342900" marR="0" lvl="0" indent="-342900" algn="l" rtl="0">
              <a:lnSpc>
                <a:spcPct val="100000"/>
              </a:lnSpc>
              <a:spcBef>
                <a:spcPts val="0"/>
              </a:spcBef>
              <a:spcAft>
                <a:spcPts val="0"/>
              </a:spcAft>
              <a:buFont typeface="Wingdings" panose="05000000000000000000" pitchFamily="2" charset="2"/>
              <a:buChar char="q"/>
            </a:pPr>
            <a:endParaRPr lang="en-US" sz="2000" dirty="0">
              <a:solidFill>
                <a:srgbClr val="3F3F3F"/>
              </a:solidFill>
              <a:latin typeface="Calibri"/>
              <a:ea typeface="Calibri"/>
              <a:cs typeface="Calibri"/>
              <a:sym typeface="Calibri"/>
            </a:endParaRPr>
          </a:p>
          <a:p>
            <a:pPr marL="342900" marR="0" lvl="0" indent="-342900" algn="l" rtl="0">
              <a:lnSpc>
                <a:spcPct val="100000"/>
              </a:lnSpc>
              <a:spcBef>
                <a:spcPts val="0"/>
              </a:spcBef>
              <a:spcAft>
                <a:spcPts val="0"/>
              </a:spcAft>
              <a:buFont typeface="Wingdings" panose="05000000000000000000" pitchFamily="2" charset="2"/>
              <a:buChar char="q"/>
            </a:pPr>
            <a:r>
              <a:rPr lang="en-US" sz="2000" b="0" i="0" u="none" strike="noStrike" cap="none" dirty="0">
                <a:solidFill>
                  <a:srgbClr val="3F3F3F"/>
                </a:solidFill>
                <a:latin typeface="Calibri"/>
                <a:ea typeface="Calibri"/>
                <a:cs typeface="Calibri"/>
                <a:sym typeface="Calibri"/>
              </a:rPr>
              <a:t>Permitted Acts to Prevent Financial Exploitation of Vulnerabl</a:t>
            </a:r>
            <a:r>
              <a:rPr lang="en-US" sz="2000" dirty="0">
                <a:solidFill>
                  <a:srgbClr val="3F3F3F"/>
                </a:solidFill>
                <a:latin typeface="Calibri"/>
                <a:ea typeface="Calibri"/>
                <a:cs typeface="Calibri"/>
                <a:sym typeface="Calibri"/>
              </a:rPr>
              <a:t>e Adults</a:t>
            </a:r>
          </a:p>
          <a:p>
            <a:pPr lvl="4"/>
            <a:r>
              <a:rPr lang="en-US" sz="2000" dirty="0">
                <a:solidFill>
                  <a:srgbClr val="3F3F3F"/>
                </a:solidFill>
                <a:latin typeface="Calibri"/>
                <a:ea typeface="Calibri"/>
                <a:cs typeface="Calibri"/>
                <a:sym typeface="Calibri"/>
              </a:rPr>
              <a:t>	Permitted notifications </a:t>
            </a:r>
          </a:p>
          <a:p>
            <a:pPr marL="342900" marR="0" lvl="0" indent="-342900" algn="l" rtl="0">
              <a:lnSpc>
                <a:spcPct val="100000"/>
              </a:lnSpc>
              <a:spcBef>
                <a:spcPts val="0"/>
              </a:spcBef>
              <a:spcAft>
                <a:spcPts val="0"/>
              </a:spcAft>
              <a:buFont typeface="Wingdings" panose="05000000000000000000" pitchFamily="2" charset="2"/>
              <a:buChar char="q"/>
            </a:pPr>
            <a:endParaRPr lang="en-US" sz="2000" b="0" i="0" u="none" strike="noStrike" cap="none" dirty="0">
              <a:solidFill>
                <a:srgbClr val="3F3F3F"/>
              </a:solidFill>
              <a:latin typeface="Calibri"/>
              <a:ea typeface="Calibri"/>
              <a:cs typeface="Calibri"/>
              <a:sym typeface="Calibri"/>
            </a:endParaRPr>
          </a:p>
          <a:p>
            <a:pPr marL="342900" marR="0" lvl="0" indent="-342900" algn="l" rtl="0">
              <a:lnSpc>
                <a:spcPct val="100000"/>
              </a:lnSpc>
              <a:spcBef>
                <a:spcPts val="0"/>
              </a:spcBef>
              <a:spcAft>
                <a:spcPts val="0"/>
              </a:spcAft>
              <a:buFont typeface="Wingdings" panose="05000000000000000000" pitchFamily="2" charset="2"/>
              <a:buChar char="q"/>
            </a:pPr>
            <a:r>
              <a:rPr lang="en-US" sz="2000" dirty="0">
                <a:solidFill>
                  <a:srgbClr val="3F3F3F"/>
                </a:solidFill>
                <a:latin typeface="Calibri"/>
                <a:ea typeface="Calibri"/>
                <a:cs typeface="Calibri"/>
                <a:sym typeface="Calibri"/>
              </a:rPr>
              <a:t>Immunity</a:t>
            </a:r>
            <a:endParaRPr sz="1800" b="0" i="0" u="none" strike="noStrike" cap="none" dirty="0">
              <a:solidFill>
                <a:srgbClr val="3F3F3F"/>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899158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DD6ED1-DC1F-40D3-B587-95C7B3611C50}"/>
              </a:ext>
            </a:extLst>
          </p:cNvPr>
          <p:cNvSpPr>
            <a:spLocks noGrp="1"/>
          </p:cNvSpPr>
          <p:nvPr>
            <p:ph type="title"/>
          </p:nvPr>
        </p:nvSpPr>
        <p:spPr/>
        <p:txBody>
          <a:bodyPr>
            <a:normAutofit fontScale="90000"/>
          </a:bodyPr>
          <a:lstStyle/>
          <a:p>
            <a:r>
              <a:rPr lang="en-US" dirty="0"/>
              <a:t>Gramm-Leach-Bliley Act (GLBA)</a:t>
            </a:r>
            <a:br>
              <a:rPr lang="en-US" dirty="0"/>
            </a:br>
            <a:r>
              <a:rPr lang="en-US" dirty="0"/>
              <a:t>15 U.S.C. §6802</a:t>
            </a:r>
          </a:p>
        </p:txBody>
      </p:sp>
      <p:sp>
        <p:nvSpPr>
          <p:cNvPr id="7" name="Text Placeholder 6">
            <a:extLst>
              <a:ext uri="{FF2B5EF4-FFF2-40B4-BE49-F238E27FC236}">
                <a16:creationId xmlns:a16="http://schemas.microsoft.com/office/drawing/2014/main" id="{0B1B770E-A2D4-44D4-91EB-546407BED3B9}"/>
              </a:ext>
            </a:extLst>
          </p:cNvPr>
          <p:cNvSpPr>
            <a:spLocks noGrp="1"/>
          </p:cNvSpPr>
          <p:nvPr>
            <p:ph type="body" idx="1"/>
          </p:nvPr>
        </p:nvSpPr>
        <p:spPr/>
        <p:txBody>
          <a:bodyPr>
            <a:normAutofit/>
          </a:bodyPr>
          <a:lstStyle/>
          <a:p>
            <a:r>
              <a:rPr lang="en-US" dirty="0"/>
              <a:t>APS is duly authorized pursuant to  the Gramm-Leach-Bliley Act (GLBA) 15 U.S.C. §6802 to obtain a customer’s financial records because APS has authority to conduct civil investigations, which include reviewing records, in order to prevent actual or potential fraud, such as vulnerable adult financial exploitation.</a:t>
            </a:r>
          </a:p>
          <a:p>
            <a:endParaRPr lang="en-US" dirty="0"/>
          </a:p>
        </p:txBody>
      </p:sp>
      <p:pic>
        <p:nvPicPr>
          <p:cNvPr id="9" name="Google Shape;275;p31">
            <a:extLst>
              <a:ext uri="{FF2B5EF4-FFF2-40B4-BE49-F238E27FC236}">
                <a16:creationId xmlns:a16="http://schemas.microsoft.com/office/drawing/2014/main" id="{0B60DE8C-AE47-4422-A0E3-48862138719D}"/>
              </a:ext>
            </a:extLst>
          </p:cNvPr>
          <p:cNvPicPr preferRelativeResize="0">
            <a:picLocks noGrp="1"/>
          </p:cNvPicPr>
          <p:nvPr>
            <p:ph type="pic" idx="2"/>
          </p:nvPr>
        </p:nvPicPr>
        <p:blipFill rotWithShape="1">
          <a:blip r:embed="rId2">
            <a:alphaModFix/>
          </a:blip>
          <a:srcRect t="21484" b="21484"/>
          <a:stretch/>
        </p:blipFill>
        <p:spPr>
          <a:xfrm>
            <a:off x="3454400" y="4594225"/>
            <a:ext cx="2235200" cy="347663"/>
          </a:xfrm>
          <a:prstGeom prst="rect">
            <a:avLst/>
          </a:prstGeom>
          <a:noFill/>
          <a:ln>
            <a:noFill/>
          </a:ln>
        </p:spPr>
      </p:pic>
    </p:spTree>
    <p:extLst>
      <p:ext uri="{BB962C8B-B14F-4D97-AF65-F5344CB8AC3E}">
        <p14:creationId xmlns:p14="http://schemas.microsoft.com/office/powerpoint/2010/main" val="101920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823a39df6d_5_0"/>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Mandatory Reporting Under Utah Law</a:t>
            </a:r>
            <a:endParaRPr dirty="0"/>
          </a:p>
          <a:p>
            <a:pPr marL="0" lvl="0" indent="0" algn="ctr" rtl="0">
              <a:lnSpc>
                <a:spcPct val="100000"/>
              </a:lnSpc>
              <a:spcBef>
                <a:spcPts val="0"/>
              </a:spcBef>
              <a:spcAft>
                <a:spcPts val="0"/>
              </a:spcAft>
              <a:buSzPts val="4000"/>
              <a:buNone/>
            </a:pPr>
            <a:r>
              <a:rPr lang="en-US" sz="1600" dirty="0"/>
              <a:t>(UC §62A-3-305(1))</a:t>
            </a:r>
            <a:endParaRPr sz="1600" dirty="0"/>
          </a:p>
        </p:txBody>
      </p:sp>
      <p:sp>
        <p:nvSpPr>
          <p:cNvPr id="217" name="Google Shape;217;g823a39df6d_5_0"/>
          <p:cNvSpPr txBox="1">
            <a:spLocks noGrp="1"/>
          </p:cNvSpPr>
          <p:nvPr>
            <p:ph type="body" idx="1"/>
          </p:nvPr>
        </p:nvSpPr>
        <p:spPr>
          <a:xfrm>
            <a:off x="457200" y="1200151"/>
            <a:ext cx="8229600" cy="3188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480"/>
              </a:spcBef>
              <a:spcAft>
                <a:spcPts val="0"/>
              </a:spcAft>
              <a:buSzPts val="2400"/>
              <a:buNone/>
            </a:pPr>
            <a:r>
              <a:rPr lang="en-US" dirty="0"/>
              <a:t>“Any person who has reason to believe that any vulnerable adult has been the subject of abuse, neglect, or exploitation shall immediately notify Adult Protective Services intake or the nearest law enforcement agency. When the initial report is made to law enforcement, law enforcement shall immediately notify Adult Protective Services intake. Adult Protective Services and law enforcement shall coordinate, as appropriate, their efforts to provide protection to the vulnerable adult.”</a:t>
            </a:r>
            <a:endParaRPr dirty="0"/>
          </a:p>
        </p:txBody>
      </p:sp>
      <p:pic>
        <p:nvPicPr>
          <p:cNvPr id="218" name="Google Shape;218;g823a39df6d_5_0"/>
          <p:cNvPicPr preferRelativeResize="0"/>
          <p:nvPr/>
        </p:nvPicPr>
        <p:blipFill rotWithShape="1">
          <a:blip r:embed="rId4">
            <a:alphaModFix/>
          </a:blip>
          <a:srcRect/>
          <a:stretch/>
        </p:blipFill>
        <p:spPr>
          <a:xfrm>
            <a:off x="3000375" y="4230500"/>
            <a:ext cx="3143250" cy="857250"/>
          </a:xfrm>
          <a:prstGeom prst="rect">
            <a:avLst/>
          </a:prstGeom>
          <a:noFill/>
          <a:ln>
            <a:noFill/>
          </a:ln>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383978" y="210853"/>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Immunity</a:t>
            </a:r>
            <a:endParaRPr dirty="0"/>
          </a:p>
        </p:txBody>
      </p:sp>
      <p:sp>
        <p:nvSpPr>
          <p:cNvPr id="294" name="Google Shape;294;p33"/>
          <p:cNvSpPr txBox="1">
            <a:spLocks noGrp="1"/>
          </p:cNvSpPr>
          <p:nvPr>
            <p:ph type="body" idx="1"/>
          </p:nvPr>
        </p:nvSpPr>
        <p:spPr>
          <a:xfrm>
            <a:off x="4354286" y="977728"/>
            <a:ext cx="4259292" cy="3188044"/>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SzPts val="2400"/>
              <a:buNone/>
            </a:pP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295" name="Google Shape;295;p33"/>
          <p:cNvPicPr preferRelativeResize="0"/>
          <p:nvPr/>
        </p:nvPicPr>
        <p:blipFill rotWithShape="1">
          <a:blip r:embed="rId4">
            <a:alphaModFix/>
          </a:blip>
          <a:srcRect t="6399" b="6408"/>
          <a:stretch/>
        </p:blipFill>
        <p:spPr>
          <a:xfrm>
            <a:off x="3431822" y="4544737"/>
            <a:ext cx="2280356" cy="499717"/>
          </a:xfrm>
          <a:prstGeom prst="rect">
            <a:avLst/>
          </a:prstGeom>
          <a:noFill/>
          <a:ln>
            <a:noFill/>
          </a:ln>
        </p:spPr>
      </p:pic>
      <p:sp>
        <p:nvSpPr>
          <p:cNvPr id="296" name="Google Shape;296;p33"/>
          <p:cNvSpPr txBox="1"/>
          <p:nvPr/>
        </p:nvSpPr>
        <p:spPr>
          <a:xfrm>
            <a:off x="4354287" y="962098"/>
            <a:ext cx="4405736" cy="43011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333333"/>
                </a:solidFill>
                <a:latin typeface="Oxygen"/>
                <a:ea typeface="Oxygen"/>
                <a:cs typeface="Oxygen"/>
                <a:sym typeface="Oxygen"/>
              </a:rPr>
              <a:t>Senior Safe Act: </a:t>
            </a:r>
            <a:r>
              <a:rPr lang="en-US" sz="1800" b="0" i="0" u="none" strike="noStrike" cap="none" dirty="0">
                <a:solidFill>
                  <a:srgbClr val="333333"/>
                </a:solidFill>
                <a:latin typeface="Oxygen"/>
                <a:ea typeface="Oxygen"/>
                <a:cs typeface="Oxygen"/>
                <a:sym typeface="Oxygen"/>
              </a:rPr>
              <a:t>Provides immunity to eligible employees who have been</a:t>
            </a:r>
            <a:endParaRPr dirty="0"/>
          </a:p>
          <a:p>
            <a:pPr marL="0" marR="0" lvl="0" indent="0" algn="l" rtl="0">
              <a:lnSpc>
                <a:spcPct val="100000"/>
              </a:lnSpc>
              <a:spcBef>
                <a:spcPts val="0"/>
              </a:spcBef>
              <a:spcAft>
                <a:spcPts val="0"/>
              </a:spcAft>
              <a:buNone/>
            </a:pPr>
            <a:r>
              <a:rPr lang="en-US" sz="1800" b="0" i="0" u="none" strike="noStrike" cap="none" dirty="0">
                <a:solidFill>
                  <a:srgbClr val="333333"/>
                </a:solidFill>
                <a:latin typeface="Oxygen"/>
                <a:ea typeface="Oxygen"/>
                <a:cs typeface="Oxygen"/>
                <a:sym typeface="Oxygen"/>
              </a:rPr>
              <a:t>trained on identifying and reporting financial exploitation against seniors, and who act in good faith and with reasonable care.</a:t>
            </a:r>
            <a:endParaRPr sz="1800" b="1" i="0" u="none" strike="noStrike" cap="none" dirty="0">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dirty="0">
              <a:solidFill>
                <a:srgbClr val="333333"/>
              </a:solidFill>
              <a:latin typeface="Oxygen"/>
              <a:ea typeface="Oxygen"/>
              <a:cs typeface="Oxygen"/>
              <a:sym typeface="Oxygen"/>
            </a:endParaRPr>
          </a:p>
          <a:p>
            <a:pPr marL="0" marR="0" lvl="0" indent="0" algn="l" rtl="0">
              <a:lnSpc>
                <a:spcPct val="100000"/>
              </a:lnSpc>
              <a:spcBef>
                <a:spcPts val="0"/>
              </a:spcBef>
              <a:spcAft>
                <a:spcPts val="0"/>
              </a:spcAft>
              <a:buNone/>
            </a:pPr>
            <a:r>
              <a:rPr lang="en-US" sz="1800" b="1" i="0" u="none" strike="noStrike" cap="none" dirty="0">
                <a:solidFill>
                  <a:srgbClr val="333333"/>
                </a:solidFill>
                <a:latin typeface="Oxygen"/>
                <a:ea typeface="Oxygen"/>
                <a:cs typeface="Oxygen"/>
                <a:sym typeface="Oxygen"/>
              </a:rPr>
              <a:t>Financial Exploitation Prevention Act: </a:t>
            </a:r>
            <a:r>
              <a:rPr lang="en-US" sz="1800" b="0" i="0" u="none" strike="noStrike" cap="none" dirty="0">
                <a:solidFill>
                  <a:srgbClr val="333333"/>
                </a:solidFill>
                <a:latin typeface="Oxygen"/>
                <a:ea typeface="Oxygen"/>
                <a:cs typeface="Oxygen"/>
                <a:sym typeface="Oxygen"/>
              </a:rPr>
              <a:t>Provides immunity for covered financial</a:t>
            </a:r>
            <a:endParaRPr dirty="0"/>
          </a:p>
          <a:p>
            <a:pPr marL="0" marR="0" lvl="0" indent="0" algn="l" rtl="0">
              <a:lnSpc>
                <a:spcPct val="100000"/>
              </a:lnSpc>
              <a:spcBef>
                <a:spcPts val="0"/>
              </a:spcBef>
              <a:spcAft>
                <a:spcPts val="0"/>
              </a:spcAft>
              <a:buNone/>
            </a:pPr>
            <a:r>
              <a:rPr lang="en-US" sz="1800" b="0" i="0" u="none" strike="noStrike" cap="none" dirty="0">
                <a:solidFill>
                  <a:srgbClr val="333333"/>
                </a:solidFill>
                <a:latin typeface="Oxygen"/>
                <a:ea typeface="Oxygen"/>
                <a:cs typeface="Oxygen"/>
                <a:sym typeface="Oxygen"/>
              </a:rPr>
              <a:t>institutions and its employees who report suspected financial exploitation to APS, unless the report is made in bad faith. </a:t>
            </a:r>
            <a:r>
              <a:rPr lang="en-US" sz="1100" b="0" i="1" u="none" strike="noStrike" cap="none" dirty="0">
                <a:solidFill>
                  <a:srgbClr val="333333"/>
                </a:solidFill>
                <a:latin typeface="Source Sans Pro"/>
                <a:ea typeface="Source Sans Pro"/>
                <a:cs typeface="Source Sans Pro"/>
                <a:sym typeface="Source Sans Pro"/>
              </a:rPr>
              <a:t>UCA 7-26-401(2)</a:t>
            </a:r>
            <a:endParaRPr dirty="0"/>
          </a:p>
          <a:p>
            <a:pPr marL="0" marR="0" lvl="0" indent="0" algn="l" rtl="0">
              <a:lnSpc>
                <a:spcPct val="100000"/>
              </a:lnSpc>
              <a:spcBef>
                <a:spcPts val="0"/>
              </a:spcBef>
              <a:spcAft>
                <a:spcPts val="0"/>
              </a:spcAft>
              <a:buNone/>
            </a:pPr>
            <a:endParaRPr sz="1050" b="1" i="0" u="none" strike="noStrike" cap="none" dirty="0">
              <a:solidFill>
                <a:srgbClr val="333333"/>
              </a:solidFill>
              <a:latin typeface="Oxygen"/>
              <a:ea typeface="Oxygen"/>
              <a:cs typeface="Oxygen"/>
              <a:sym typeface="Oxygen"/>
            </a:endParaRPr>
          </a:p>
          <a:p>
            <a:pPr marL="0" marR="0" lvl="0" indent="0" algn="l" rtl="0">
              <a:lnSpc>
                <a:spcPct val="100000"/>
              </a:lnSpc>
              <a:spcBef>
                <a:spcPts val="0"/>
              </a:spcBef>
              <a:spcAft>
                <a:spcPts val="0"/>
              </a:spcAft>
              <a:buNone/>
            </a:pPr>
            <a:endParaRPr sz="1800" b="0" i="0" u="none" strike="noStrike" cap="none" dirty="0">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dirty="0">
              <a:solidFill>
                <a:srgbClr val="3F3F3F"/>
              </a:solidFill>
              <a:latin typeface="Calibri"/>
              <a:ea typeface="Calibri"/>
              <a:cs typeface="Calibri"/>
              <a:sym typeface="Calibri"/>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3F3F3F"/>
              </a:solidFill>
              <a:latin typeface="Calibri"/>
              <a:ea typeface="Calibri"/>
              <a:cs typeface="Calibri"/>
              <a:sym typeface="Calibri"/>
            </a:endParaRPr>
          </a:p>
        </p:txBody>
      </p:sp>
      <p:pic>
        <p:nvPicPr>
          <p:cNvPr id="297" name="Google Shape;297;p33"/>
          <p:cNvPicPr preferRelativeResize="0"/>
          <p:nvPr/>
        </p:nvPicPr>
        <p:blipFill rotWithShape="1">
          <a:blip r:embed="rId5">
            <a:alphaModFix/>
          </a:blip>
          <a:srcRect l="19881" r="10841"/>
          <a:stretch/>
        </p:blipFill>
        <p:spPr>
          <a:xfrm>
            <a:off x="530422" y="1068103"/>
            <a:ext cx="3499555" cy="2841453"/>
          </a:xfrm>
          <a:prstGeom prst="rect">
            <a:avLst/>
          </a:prstGeom>
          <a:noFill/>
          <a:ln>
            <a:noFill/>
          </a:ln>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4"/>
          <p:cNvPicPr preferRelativeResize="0"/>
          <p:nvPr/>
        </p:nvPicPr>
        <p:blipFill rotWithShape="1">
          <a:blip r:embed="rId4">
            <a:alphaModFix/>
          </a:blip>
          <a:srcRect/>
          <a:stretch/>
        </p:blipFill>
        <p:spPr>
          <a:xfrm>
            <a:off x="4775200" y="744050"/>
            <a:ext cx="3346767" cy="4310122"/>
          </a:xfrm>
          <a:prstGeom prst="rect">
            <a:avLst/>
          </a:prstGeom>
          <a:noFill/>
          <a:ln>
            <a:noFill/>
          </a:ln>
        </p:spPr>
      </p:pic>
      <p:sp>
        <p:nvSpPr>
          <p:cNvPr id="303" name="Google Shape;303;p34"/>
          <p:cNvSpPr txBox="1"/>
          <p:nvPr/>
        </p:nvSpPr>
        <p:spPr>
          <a:xfrm>
            <a:off x="1253066" y="53345"/>
            <a:ext cx="598311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3F3F3F"/>
                </a:solidFill>
                <a:latin typeface="Calibri"/>
                <a:ea typeface="Calibri"/>
                <a:cs typeface="Calibri"/>
                <a:sym typeface="Calibri"/>
              </a:rPr>
              <a:t>Resources – daas.utah.gov/protection  </a:t>
            </a:r>
            <a:endParaRPr sz="2800" dirty="0"/>
          </a:p>
        </p:txBody>
      </p:sp>
      <p:sp>
        <p:nvSpPr>
          <p:cNvPr id="304" name="Google Shape;304;p34"/>
          <p:cNvSpPr txBox="1"/>
          <p:nvPr/>
        </p:nvSpPr>
        <p:spPr>
          <a:xfrm>
            <a:off x="485793" y="1160055"/>
            <a:ext cx="3939822" cy="30623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Reference Sheet</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When to report</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How to report</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Red flags that may </a:t>
            </a:r>
            <a:r>
              <a:rPr lang="en-US" sz="2400" dirty="0">
                <a:latin typeface="Calibri"/>
                <a:ea typeface="Calibri"/>
                <a:cs typeface="Calibri"/>
                <a:sym typeface="Calibri"/>
              </a:rPr>
              <a:t>i</a:t>
            </a:r>
            <a:r>
              <a:rPr lang="en-US" sz="2400" b="0" i="0" u="none" strike="noStrike" cap="none" dirty="0">
                <a:solidFill>
                  <a:srgbClr val="000000"/>
                </a:solidFill>
                <a:latin typeface="Calibri"/>
                <a:ea typeface="Calibri"/>
                <a:cs typeface="Calibri"/>
                <a:sym typeface="Calibri"/>
              </a:rPr>
              <a:t>ndicate Financial Exploitation</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Good to Know</a:t>
            </a:r>
          </a:p>
          <a:p>
            <a:pPr marR="0" lvl="0" algn="l" rtl="0">
              <a:lnSpc>
                <a:spcPct val="100000"/>
              </a:lnSpc>
              <a:spcBef>
                <a:spcPts val="600"/>
              </a:spcBef>
              <a:spcAft>
                <a:spcPts val="0"/>
              </a:spcAft>
              <a:buClr>
                <a:srgbClr val="000000"/>
              </a:buClr>
              <a:buSzPts val="2400"/>
            </a:pPr>
            <a:endParaRPr lang="en-US" sz="2400" dirty="0">
              <a:latin typeface="Calibri"/>
              <a:cs typeface="Calibri"/>
              <a:sym typeface="Calibri"/>
            </a:endParaRPr>
          </a:p>
        </p:txBody>
      </p:sp>
      <p:pic>
        <p:nvPicPr>
          <p:cNvPr id="305" name="Google Shape;305;p34"/>
          <p:cNvPicPr preferRelativeResize="0"/>
          <p:nvPr/>
        </p:nvPicPr>
        <p:blipFill rotWithShape="1">
          <a:blip r:embed="rId5">
            <a:alphaModFix/>
          </a:blip>
          <a:srcRect t="6399" b="6408"/>
          <a:stretch/>
        </p:blipFill>
        <p:spPr>
          <a:xfrm>
            <a:off x="0" y="4643783"/>
            <a:ext cx="2280356" cy="499717"/>
          </a:xfrm>
          <a:prstGeom prst="rect">
            <a:avLst/>
          </a:prstGeom>
          <a:noFill/>
          <a:ln>
            <a:noFill/>
          </a:ln>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5"/>
          <p:cNvSpPr txBox="1"/>
          <p:nvPr/>
        </p:nvSpPr>
        <p:spPr>
          <a:xfrm>
            <a:off x="1253066" y="53345"/>
            <a:ext cx="5983111" cy="523180"/>
          </a:xfrm>
          <a:prstGeom prst="rect">
            <a:avLst/>
          </a:prstGeom>
          <a:noFill/>
          <a:ln>
            <a:noFill/>
          </a:ln>
        </p:spPr>
        <p:txBody>
          <a:bodyPr spcFirstLastPara="1" wrap="square" lIns="91425" tIns="45700" rIns="91425" bIns="45700" anchor="t" anchorCtr="0">
            <a:spAutoFit/>
          </a:bodyPr>
          <a:lstStyle/>
          <a:p>
            <a:pPr lvl="0" algn="ctr"/>
            <a:r>
              <a:rPr lang="en-US" sz="2800" dirty="0">
                <a:solidFill>
                  <a:srgbClr val="3F3F3F"/>
                </a:solidFill>
                <a:latin typeface="Calibri"/>
                <a:ea typeface="Calibri"/>
                <a:cs typeface="Calibri"/>
                <a:sym typeface="Calibri"/>
              </a:rPr>
              <a:t>Resources – daas.utah.gov/protection</a:t>
            </a:r>
            <a:endParaRPr sz="2800" dirty="0"/>
          </a:p>
        </p:txBody>
      </p:sp>
      <p:sp>
        <p:nvSpPr>
          <p:cNvPr id="311" name="Google Shape;311;p35"/>
          <p:cNvSpPr txBox="1"/>
          <p:nvPr/>
        </p:nvSpPr>
        <p:spPr>
          <a:xfrm>
            <a:off x="790222" y="1567838"/>
            <a:ext cx="3781778" cy="29853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Financial Exploitation</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Know the Warning Signs</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Protect Yourself</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Reporting Financial Abuse</a:t>
            </a:r>
          </a:p>
          <a:p>
            <a:pPr marL="342900" marR="0" lvl="0" indent="-342900" algn="l" rtl="0">
              <a:lnSpc>
                <a:spcPct val="100000"/>
              </a:lnSpc>
              <a:spcBef>
                <a:spcPts val="600"/>
              </a:spcBef>
              <a:spcAft>
                <a:spcPts val="0"/>
              </a:spcAft>
              <a:buClr>
                <a:srgbClr val="000000"/>
              </a:buClr>
              <a:buSzPts val="2400"/>
              <a:buFont typeface="Arial"/>
              <a:buChar char="•"/>
            </a:pPr>
            <a:r>
              <a:rPr lang="en-US" sz="2400" dirty="0">
                <a:latin typeface="Calibri"/>
                <a:ea typeface="Calibri"/>
                <a:cs typeface="Calibri"/>
                <a:sym typeface="Calibri"/>
              </a:rPr>
              <a:t>Videos</a:t>
            </a:r>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Brochures </a:t>
            </a:r>
          </a:p>
          <a:p>
            <a:pPr marL="342900" marR="0" lvl="0" indent="-342900" algn="l" rtl="0">
              <a:lnSpc>
                <a:spcPct val="100000"/>
              </a:lnSpc>
              <a:spcBef>
                <a:spcPts val="600"/>
              </a:spcBef>
              <a:spcAft>
                <a:spcPts val="0"/>
              </a:spcAft>
              <a:buClr>
                <a:srgbClr val="000000"/>
              </a:buClr>
              <a:buSzPts val="2400"/>
              <a:buFont typeface="Arial"/>
              <a:buChar char="•"/>
            </a:pPr>
            <a:endParaRPr dirty="0"/>
          </a:p>
        </p:txBody>
      </p:sp>
      <p:pic>
        <p:nvPicPr>
          <p:cNvPr id="312" name="Google Shape;312;p35"/>
          <p:cNvPicPr preferRelativeResize="0"/>
          <p:nvPr/>
        </p:nvPicPr>
        <p:blipFill rotWithShape="1">
          <a:blip r:embed="rId4">
            <a:alphaModFix/>
          </a:blip>
          <a:srcRect t="6399" b="6408"/>
          <a:stretch/>
        </p:blipFill>
        <p:spPr>
          <a:xfrm>
            <a:off x="0" y="4643783"/>
            <a:ext cx="2280356" cy="499717"/>
          </a:xfrm>
          <a:prstGeom prst="rect">
            <a:avLst/>
          </a:prstGeom>
          <a:noFill/>
          <a:ln>
            <a:noFill/>
          </a:ln>
        </p:spPr>
      </p:pic>
      <p:pic>
        <p:nvPicPr>
          <p:cNvPr id="313" name="Google Shape;313;p35"/>
          <p:cNvPicPr preferRelativeResize="0"/>
          <p:nvPr/>
        </p:nvPicPr>
        <p:blipFill rotWithShape="1">
          <a:blip r:embed="rId5">
            <a:alphaModFix/>
          </a:blip>
          <a:srcRect/>
          <a:stretch/>
        </p:blipFill>
        <p:spPr>
          <a:xfrm>
            <a:off x="4809067" y="638120"/>
            <a:ext cx="3296355" cy="4222140"/>
          </a:xfrm>
          <a:prstGeom prst="rect">
            <a:avLst/>
          </a:prstGeom>
          <a:noFill/>
          <a:ln>
            <a:noFill/>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6"/>
          <p:cNvSpPr txBox="1"/>
          <p:nvPr/>
        </p:nvSpPr>
        <p:spPr>
          <a:xfrm>
            <a:off x="1253066" y="53345"/>
            <a:ext cx="5983111" cy="523180"/>
          </a:xfrm>
          <a:prstGeom prst="rect">
            <a:avLst/>
          </a:prstGeom>
          <a:noFill/>
          <a:ln>
            <a:noFill/>
          </a:ln>
        </p:spPr>
        <p:txBody>
          <a:bodyPr spcFirstLastPara="1" wrap="square" lIns="91425" tIns="45700" rIns="91425" bIns="45700" anchor="t" anchorCtr="0">
            <a:spAutoFit/>
          </a:bodyPr>
          <a:lstStyle/>
          <a:p>
            <a:pPr lvl="0" algn="ctr"/>
            <a:r>
              <a:rPr lang="en-US" sz="2800" dirty="0">
                <a:solidFill>
                  <a:srgbClr val="3F3F3F"/>
                </a:solidFill>
                <a:latin typeface="Calibri"/>
                <a:ea typeface="Calibri"/>
                <a:cs typeface="Calibri"/>
                <a:sym typeface="Calibri"/>
              </a:rPr>
              <a:t>Resources – daas.utah.gov/protection</a:t>
            </a:r>
            <a:endParaRPr sz="2800" dirty="0"/>
          </a:p>
        </p:txBody>
      </p:sp>
      <p:pic>
        <p:nvPicPr>
          <p:cNvPr id="320" name="Google Shape;320;p36"/>
          <p:cNvPicPr preferRelativeResize="0"/>
          <p:nvPr/>
        </p:nvPicPr>
        <p:blipFill rotWithShape="1">
          <a:blip r:embed="rId4">
            <a:alphaModFix/>
          </a:blip>
          <a:srcRect t="6399" b="6408"/>
          <a:stretch/>
        </p:blipFill>
        <p:spPr>
          <a:xfrm>
            <a:off x="0" y="4590438"/>
            <a:ext cx="2280356" cy="499717"/>
          </a:xfrm>
          <a:prstGeom prst="rect">
            <a:avLst/>
          </a:prstGeom>
          <a:noFill/>
          <a:ln>
            <a:noFill/>
          </a:ln>
        </p:spPr>
      </p:pic>
      <p:pic>
        <p:nvPicPr>
          <p:cNvPr id="321" name="Google Shape;321;p36"/>
          <p:cNvPicPr preferRelativeResize="0"/>
          <p:nvPr/>
        </p:nvPicPr>
        <p:blipFill rotWithShape="1">
          <a:blip r:embed="rId5">
            <a:alphaModFix/>
          </a:blip>
          <a:srcRect l="-1247" r="-1"/>
          <a:stretch/>
        </p:blipFill>
        <p:spPr>
          <a:xfrm>
            <a:off x="2240730" y="692261"/>
            <a:ext cx="3357680" cy="4189397"/>
          </a:xfrm>
          <a:prstGeom prst="rect">
            <a:avLst/>
          </a:prstGeom>
          <a:noFill/>
          <a:ln>
            <a:noFill/>
          </a:ln>
        </p:spPr>
      </p:pic>
      <p:pic>
        <p:nvPicPr>
          <p:cNvPr id="6" name="Google Shape;329;p37">
            <a:extLst>
              <a:ext uri="{FF2B5EF4-FFF2-40B4-BE49-F238E27FC236}">
                <a16:creationId xmlns:a16="http://schemas.microsoft.com/office/drawing/2014/main" id="{60D70F11-2720-4F0C-BA30-9200583825BC}"/>
              </a:ext>
            </a:extLst>
          </p:cNvPr>
          <p:cNvPicPr preferRelativeResize="0"/>
          <p:nvPr/>
        </p:nvPicPr>
        <p:blipFill rotWithShape="1">
          <a:blip r:embed="rId6">
            <a:alphaModFix/>
          </a:blip>
          <a:srcRect/>
          <a:stretch/>
        </p:blipFill>
        <p:spPr>
          <a:xfrm>
            <a:off x="5598410" y="692261"/>
            <a:ext cx="3275533" cy="4189397"/>
          </a:xfrm>
          <a:prstGeom prst="rect">
            <a:avLst/>
          </a:prstGeom>
          <a:noFill/>
          <a:ln>
            <a:noFill/>
          </a:ln>
        </p:spPr>
      </p:pic>
      <p:sp>
        <p:nvSpPr>
          <p:cNvPr id="2" name="TextBox 1">
            <a:extLst>
              <a:ext uri="{FF2B5EF4-FFF2-40B4-BE49-F238E27FC236}">
                <a16:creationId xmlns:a16="http://schemas.microsoft.com/office/drawing/2014/main" id="{CA5C8461-DF5E-4E25-AC13-5B8720A7C97B}"/>
              </a:ext>
            </a:extLst>
          </p:cNvPr>
          <p:cNvSpPr txBox="1"/>
          <p:nvPr/>
        </p:nvSpPr>
        <p:spPr>
          <a:xfrm>
            <a:off x="432625" y="1567838"/>
            <a:ext cx="1640882" cy="2862322"/>
          </a:xfrm>
          <a:prstGeom prst="rect">
            <a:avLst/>
          </a:prstGeom>
          <a:noFill/>
        </p:spPr>
        <p:txBody>
          <a:bodyPr wrap="square" rtlCol="0">
            <a:spAutoFit/>
          </a:bodyPr>
          <a:lstStyle/>
          <a:p>
            <a:pPr marL="342900" lvl="0" indent="-342900">
              <a:spcBef>
                <a:spcPts val="600"/>
              </a:spcBef>
              <a:buSzPts val="2400"/>
              <a:buFont typeface="Arial"/>
              <a:buChar char="•"/>
            </a:pPr>
            <a:r>
              <a:rPr lang="en-US" sz="2000" dirty="0">
                <a:latin typeface="Calibri" panose="020F0502020204030204" pitchFamily="34" charset="0"/>
                <a:ea typeface="Calibri"/>
                <a:cs typeface="Calibri" panose="020F0502020204030204" pitchFamily="34" charset="0"/>
                <a:sym typeface="Calibri"/>
              </a:rPr>
              <a:t>Tips to Stay Safe</a:t>
            </a:r>
            <a:endParaRPr lang="en-US" sz="2000" dirty="0">
              <a:latin typeface="Calibri" panose="020F0502020204030204" pitchFamily="34" charset="0"/>
              <a:cs typeface="Calibri" panose="020F0502020204030204" pitchFamily="34" charset="0"/>
            </a:endParaRPr>
          </a:p>
          <a:p>
            <a:pPr marL="342900" lvl="0" indent="-342900">
              <a:spcBef>
                <a:spcPts val="600"/>
              </a:spcBef>
              <a:buSzPts val="2400"/>
              <a:buFont typeface="Arial"/>
              <a:buChar char="•"/>
            </a:pPr>
            <a:r>
              <a:rPr lang="en-US" sz="2000" dirty="0">
                <a:latin typeface="Calibri" panose="020F0502020204030204" pitchFamily="34" charset="0"/>
                <a:ea typeface="Calibri"/>
                <a:cs typeface="Calibri" panose="020F0502020204030204" pitchFamily="34" charset="0"/>
                <a:sym typeface="Calibri"/>
              </a:rPr>
              <a:t>Additional Resources</a:t>
            </a:r>
            <a:endParaRPr lang="en-US" sz="2000" dirty="0">
              <a:latin typeface="Calibri" panose="020F0502020204030204" pitchFamily="34" charset="0"/>
              <a:cs typeface="Calibri" panose="020F0502020204030204" pitchFamily="34" charset="0"/>
            </a:endParaRPr>
          </a:p>
          <a:p>
            <a:pPr marL="342900" lvl="0" indent="-342900">
              <a:spcBef>
                <a:spcPts val="600"/>
              </a:spcBef>
              <a:buSzPts val="2400"/>
              <a:buFont typeface="Arial"/>
              <a:buChar char="•"/>
            </a:pPr>
            <a:r>
              <a:rPr lang="en-US" sz="2000" dirty="0">
                <a:latin typeface="Calibri" panose="020F0502020204030204" pitchFamily="34" charset="0"/>
                <a:ea typeface="Calibri"/>
                <a:cs typeface="Calibri" panose="020F0502020204030204" pitchFamily="34" charset="0"/>
                <a:sym typeface="Calibri"/>
              </a:rPr>
              <a:t>Reporting a Scam</a:t>
            </a:r>
          </a:p>
          <a:p>
            <a:pPr marL="342900" indent="-342900">
              <a:spcBef>
                <a:spcPts val="600"/>
              </a:spcBef>
              <a:buSzPts val="2400"/>
              <a:buFont typeface="Arial"/>
              <a:buChar char="•"/>
            </a:pPr>
            <a:endParaRPr lang="en-US" sz="2000" dirty="0">
              <a:latin typeface="Calibri"/>
              <a:cs typeface="Calibri"/>
              <a:sym typeface="Calibri"/>
            </a:endParaRPr>
          </a:p>
          <a:p>
            <a:pPr lvl="0">
              <a:spcBef>
                <a:spcPts val="600"/>
              </a:spcBef>
              <a:buSzPts val="2400"/>
            </a:pPr>
            <a:endParaRPr lang="en-US" sz="2000" dirty="0">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p:nvPr/>
        </p:nvSpPr>
        <p:spPr>
          <a:xfrm>
            <a:off x="1253066" y="53345"/>
            <a:ext cx="598311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rgbClr val="3F3F3F"/>
                </a:solidFill>
                <a:latin typeface="Calibri"/>
                <a:ea typeface="Calibri"/>
                <a:cs typeface="Calibri"/>
                <a:sym typeface="Calibri"/>
              </a:rPr>
              <a:t>Resources</a:t>
            </a:r>
            <a:endParaRPr dirty="0"/>
          </a:p>
        </p:txBody>
      </p:sp>
      <p:sp>
        <p:nvSpPr>
          <p:cNvPr id="335" name="Google Shape;335;p38"/>
          <p:cNvSpPr txBox="1"/>
          <p:nvPr/>
        </p:nvSpPr>
        <p:spPr>
          <a:xfrm>
            <a:off x="719666" y="1377363"/>
            <a:ext cx="3347156" cy="2169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Department of Justice</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Senior friendly</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Staffed with case managers</a:t>
            </a:r>
            <a:endParaRPr dirty="0"/>
          </a:p>
          <a:p>
            <a:pPr marL="342900" marR="0" lvl="0" indent="-342900" algn="l" rtl="0">
              <a:lnSpc>
                <a:spcPct val="100000"/>
              </a:lnSpc>
              <a:spcBef>
                <a:spcPts val="60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Victim focused</a:t>
            </a:r>
            <a:endParaRPr dirty="0"/>
          </a:p>
        </p:txBody>
      </p:sp>
      <p:pic>
        <p:nvPicPr>
          <p:cNvPr id="336" name="Google Shape;336;p38"/>
          <p:cNvPicPr preferRelativeResize="0"/>
          <p:nvPr/>
        </p:nvPicPr>
        <p:blipFill rotWithShape="1">
          <a:blip r:embed="rId4">
            <a:alphaModFix/>
          </a:blip>
          <a:srcRect t="6399" b="6408"/>
          <a:stretch/>
        </p:blipFill>
        <p:spPr>
          <a:xfrm>
            <a:off x="2926644" y="4550771"/>
            <a:ext cx="2280356" cy="499717"/>
          </a:xfrm>
          <a:prstGeom prst="rect">
            <a:avLst/>
          </a:prstGeom>
          <a:noFill/>
          <a:ln>
            <a:noFill/>
          </a:ln>
        </p:spPr>
      </p:pic>
      <p:pic>
        <p:nvPicPr>
          <p:cNvPr id="337" name="Google Shape;337;p38"/>
          <p:cNvPicPr preferRelativeResize="0"/>
          <p:nvPr/>
        </p:nvPicPr>
        <p:blipFill rotWithShape="1">
          <a:blip r:embed="rId5">
            <a:alphaModFix/>
          </a:blip>
          <a:srcRect l="13085" t="37909" r="62223" b="38201"/>
          <a:stretch/>
        </p:blipFill>
        <p:spPr>
          <a:xfrm>
            <a:off x="4066822" y="1400059"/>
            <a:ext cx="4391378" cy="2388773"/>
          </a:xfrm>
          <a:prstGeom prst="rect">
            <a:avLst/>
          </a:prstGeom>
          <a:noFill/>
          <a:ln>
            <a:noFill/>
          </a:ln>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383978" y="21371"/>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Training</a:t>
            </a:r>
            <a:endParaRPr dirty="0"/>
          </a:p>
        </p:txBody>
      </p:sp>
      <p:sp>
        <p:nvSpPr>
          <p:cNvPr id="343" name="Google Shape;343;p39"/>
          <p:cNvSpPr txBox="1">
            <a:spLocks noGrp="1"/>
          </p:cNvSpPr>
          <p:nvPr>
            <p:ph type="body" idx="1"/>
          </p:nvPr>
        </p:nvSpPr>
        <p:spPr>
          <a:xfrm>
            <a:off x="4354286" y="977728"/>
            <a:ext cx="4259292" cy="3188044"/>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SzPts val="2400"/>
              <a:buNone/>
            </a:pPr>
            <a:endParaRPr dirty="0"/>
          </a:p>
          <a:p>
            <a:pPr marL="457200" lvl="0" indent="-228600" algn="l" rtl="0">
              <a:lnSpc>
                <a:spcPct val="100000"/>
              </a:lnSpc>
              <a:spcBef>
                <a:spcPts val="480"/>
              </a:spcBef>
              <a:spcAft>
                <a:spcPts val="0"/>
              </a:spcAft>
              <a:buClr>
                <a:srgbClr val="3F3F3F"/>
              </a:buClr>
              <a:buSzPts val="2400"/>
              <a:buNone/>
            </a:pPr>
            <a:endParaRPr dirty="0"/>
          </a:p>
        </p:txBody>
      </p:sp>
      <p:pic>
        <p:nvPicPr>
          <p:cNvPr id="344" name="Google Shape;344;p39"/>
          <p:cNvPicPr preferRelativeResize="0"/>
          <p:nvPr/>
        </p:nvPicPr>
        <p:blipFill rotWithShape="1">
          <a:blip r:embed="rId4">
            <a:alphaModFix/>
          </a:blip>
          <a:srcRect t="6399" b="6408"/>
          <a:stretch/>
        </p:blipFill>
        <p:spPr>
          <a:xfrm>
            <a:off x="3431822" y="4544737"/>
            <a:ext cx="2280356" cy="499717"/>
          </a:xfrm>
          <a:prstGeom prst="rect">
            <a:avLst/>
          </a:prstGeom>
          <a:noFill/>
          <a:ln>
            <a:noFill/>
          </a:ln>
        </p:spPr>
      </p:pic>
      <p:pic>
        <p:nvPicPr>
          <p:cNvPr id="345" name="Google Shape;345;p39"/>
          <p:cNvPicPr preferRelativeResize="0"/>
          <p:nvPr/>
        </p:nvPicPr>
        <p:blipFill rotWithShape="1">
          <a:blip r:embed="rId5">
            <a:alphaModFix/>
          </a:blip>
          <a:srcRect t="10619" r="26907" b="38678"/>
          <a:stretch/>
        </p:blipFill>
        <p:spPr>
          <a:xfrm>
            <a:off x="2195611" y="790144"/>
            <a:ext cx="4752778" cy="1853582"/>
          </a:xfrm>
          <a:prstGeom prst="rect">
            <a:avLst/>
          </a:prstGeom>
          <a:noFill/>
          <a:ln>
            <a:noFill/>
          </a:ln>
        </p:spPr>
      </p:pic>
      <p:pic>
        <p:nvPicPr>
          <p:cNvPr id="346" name="Google Shape;346;p39"/>
          <p:cNvPicPr preferRelativeResize="0"/>
          <p:nvPr/>
        </p:nvPicPr>
        <p:blipFill rotWithShape="1">
          <a:blip r:embed="rId6">
            <a:alphaModFix/>
          </a:blip>
          <a:srcRect t="9294" b="10516"/>
          <a:stretch/>
        </p:blipFill>
        <p:spPr>
          <a:xfrm>
            <a:off x="1670408" y="2782683"/>
            <a:ext cx="5803184" cy="1462189"/>
          </a:xfrm>
          <a:prstGeom prst="rect">
            <a:avLst/>
          </a:prstGeom>
          <a:noFill/>
          <a:ln>
            <a:noFill/>
          </a:ln>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8"/>
          <p:cNvSpPr txBox="1">
            <a:spLocks noGrp="1"/>
          </p:cNvSpPr>
          <p:nvPr>
            <p:ph type="title"/>
          </p:nvPr>
        </p:nvSpPr>
        <p:spPr>
          <a:xfrm>
            <a:off x="457200" y="111603"/>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4000"/>
              <a:buFont typeface="Calibri"/>
              <a:buNone/>
            </a:pPr>
            <a:r>
              <a:rPr lang="en-US" dirty="0"/>
              <a:t>Additional Training Resources</a:t>
            </a:r>
            <a:endParaRPr dirty="0"/>
          </a:p>
        </p:txBody>
      </p:sp>
      <p:sp>
        <p:nvSpPr>
          <p:cNvPr id="751" name="Google Shape;751;p18"/>
          <p:cNvSpPr txBox="1">
            <a:spLocks noGrp="1"/>
          </p:cNvSpPr>
          <p:nvPr>
            <p:ph type="body" idx="1"/>
          </p:nvPr>
        </p:nvSpPr>
        <p:spPr>
          <a:xfrm>
            <a:off x="457200" y="1200151"/>
            <a:ext cx="4041600" cy="31881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0"/>
              </a:spcBef>
              <a:spcAft>
                <a:spcPts val="0"/>
              </a:spcAft>
              <a:buSzPts val="1800"/>
              <a:buFont typeface="Calibri"/>
              <a:buChar char="❏"/>
            </a:pPr>
            <a:r>
              <a:rPr lang="en-US" sz="1800" dirty="0"/>
              <a:t>NAPSA</a:t>
            </a:r>
            <a:endParaRPr sz="1800" dirty="0"/>
          </a:p>
          <a:p>
            <a:pPr marL="914400" lvl="0" indent="0" algn="l" rtl="0">
              <a:lnSpc>
                <a:spcPct val="100000"/>
              </a:lnSpc>
              <a:spcBef>
                <a:spcPts val="0"/>
              </a:spcBef>
              <a:spcAft>
                <a:spcPts val="0"/>
              </a:spcAft>
              <a:buSzPts val="2400"/>
              <a:buNone/>
            </a:pPr>
            <a:r>
              <a:rPr lang="en-US" sz="1800" u="sng" dirty="0">
                <a:solidFill>
                  <a:schemeClr val="hlink"/>
                </a:solidFill>
                <a:hlinkClick r:id="rId4"/>
              </a:rPr>
              <a:t>https://www.napsa-now.org/</a:t>
            </a:r>
            <a:endParaRPr sz="1800" dirty="0"/>
          </a:p>
          <a:p>
            <a:pPr marL="457200" lvl="0" indent="-342900" algn="l" rtl="0">
              <a:lnSpc>
                <a:spcPct val="100000"/>
              </a:lnSpc>
              <a:spcBef>
                <a:spcPts val="480"/>
              </a:spcBef>
              <a:spcAft>
                <a:spcPts val="0"/>
              </a:spcAft>
              <a:buSzPts val="1800"/>
              <a:buFont typeface="Calibri"/>
              <a:buChar char="❏"/>
            </a:pPr>
            <a:r>
              <a:rPr lang="en-US" sz="1800" dirty="0"/>
              <a:t>FinCEN</a:t>
            </a:r>
            <a:endParaRPr sz="1800" dirty="0"/>
          </a:p>
          <a:p>
            <a:pPr marL="914400" lvl="0" indent="0" algn="l" rtl="0">
              <a:lnSpc>
                <a:spcPct val="100000"/>
              </a:lnSpc>
              <a:spcBef>
                <a:spcPts val="480"/>
              </a:spcBef>
              <a:spcAft>
                <a:spcPts val="0"/>
              </a:spcAft>
              <a:buSzPts val="2400"/>
              <a:buNone/>
            </a:pPr>
            <a:r>
              <a:rPr lang="en-US" sz="1800" u="sng" dirty="0">
                <a:solidFill>
                  <a:schemeClr val="hlink"/>
                </a:solidFill>
                <a:hlinkClick r:id="rId5"/>
              </a:rPr>
              <a:t>https://www.fincen.gov/</a:t>
            </a:r>
            <a:endParaRPr sz="1800" dirty="0"/>
          </a:p>
          <a:p>
            <a:pPr marL="457200" lvl="0" indent="-342900" algn="l" rtl="0">
              <a:lnSpc>
                <a:spcPct val="100000"/>
              </a:lnSpc>
              <a:spcBef>
                <a:spcPts val="480"/>
              </a:spcBef>
              <a:spcAft>
                <a:spcPts val="0"/>
              </a:spcAft>
              <a:buSzPts val="1800"/>
              <a:buFont typeface="Calibri"/>
              <a:buChar char="❏"/>
            </a:pPr>
            <a:r>
              <a:rPr lang="en-US" sz="1800" dirty="0"/>
              <a:t>NW3C</a:t>
            </a:r>
            <a:endParaRPr sz="1800" dirty="0"/>
          </a:p>
          <a:p>
            <a:pPr marL="914400" lvl="0" indent="0" algn="l" rtl="0">
              <a:lnSpc>
                <a:spcPct val="100000"/>
              </a:lnSpc>
              <a:spcBef>
                <a:spcPts val="480"/>
              </a:spcBef>
              <a:spcAft>
                <a:spcPts val="0"/>
              </a:spcAft>
              <a:buSzPts val="2400"/>
              <a:buNone/>
            </a:pPr>
            <a:r>
              <a:rPr lang="en-US" sz="1800" u="sng" dirty="0">
                <a:solidFill>
                  <a:schemeClr val="hlink"/>
                </a:solidFill>
                <a:hlinkClick r:id="rId6"/>
              </a:rPr>
              <a:t>https://www.nw3c.org/</a:t>
            </a:r>
            <a:endParaRPr sz="1800" dirty="0"/>
          </a:p>
          <a:p>
            <a:pPr marL="457200" lvl="0" indent="-342900" algn="l" rtl="0">
              <a:lnSpc>
                <a:spcPct val="100000"/>
              </a:lnSpc>
              <a:spcBef>
                <a:spcPts val="480"/>
              </a:spcBef>
              <a:spcAft>
                <a:spcPts val="0"/>
              </a:spcAft>
              <a:buSzPts val="1800"/>
              <a:buFont typeface="Calibri"/>
              <a:buChar char="❏"/>
            </a:pPr>
            <a:r>
              <a:rPr lang="en-US" sz="1800" dirty="0"/>
              <a:t>IC3</a:t>
            </a:r>
            <a:endParaRPr sz="1800" dirty="0"/>
          </a:p>
          <a:p>
            <a:pPr marL="457200" lvl="0" indent="457200" algn="l" rtl="0">
              <a:lnSpc>
                <a:spcPct val="100000"/>
              </a:lnSpc>
              <a:spcBef>
                <a:spcPts val="480"/>
              </a:spcBef>
              <a:spcAft>
                <a:spcPts val="0"/>
              </a:spcAft>
              <a:buNone/>
            </a:pPr>
            <a:r>
              <a:rPr lang="en-US" sz="1700" u="sng" dirty="0">
                <a:solidFill>
                  <a:schemeClr val="hlink"/>
                </a:solidFill>
                <a:hlinkClick r:id="rId7"/>
              </a:rPr>
              <a:t>https://www.ic3.gov/default.aspx</a:t>
            </a:r>
            <a:endParaRPr sz="1700" dirty="0"/>
          </a:p>
          <a:p>
            <a:pPr marL="457200" lvl="0" indent="-342900" algn="l" rtl="0">
              <a:lnSpc>
                <a:spcPct val="100000"/>
              </a:lnSpc>
              <a:spcBef>
                <a:spcPts val="480"/>
              </a:spcBef>
              <a:spcAft>
                <a:spcPts val="0"/>
              </a:spcAft>
              <a:buSzPts val="1800"/>
              <a:buChar char="❏"/>
            </a:pPr>
            <a:r>
              <a:rPr lang="en-US" sz="1800" dirty="0"/>
              <a:t>APS TARC (Technical Assistance Resource Center</a:t>
            </a:r>
            <a:endParaRPr sz="1800" dirty="0"/>
          </a:p>
          <a:p>
            <a:pPr marL="342900" lvl="0" indent="-190500" algn="l" rtl="0">
              <a:lnSpc>
                <a:spcPct val="100000"/>
              </a:lnSpc>
              <a:spcBef>
                <a:spcPts val="480"/>
              </a:spcBef>
              <a:spcAft>
                <a:spcPts val="0"/>
              </a:spcAft>
              <a:buClr>
                <a:srgbClr val="3F3F3F"/>
              </a:buClr>
              <a:buSzPts val="2400"/>
              <a:buNone/>
            </a:pPr>
            <a:r>
              <a:rPr lang="en-US" sz="1800" dirty="0"/>
              <a:t>		</a:t>
            </a:r>
            <a:r>
              <a:rPr lang="en-US" sz="1800" u="sng" dirty="0">
                <a:solidFill>
                  <a:schemeClr val="hlink"/>
                </a:solidFill>
                <a:hlinkClick r:id="rId8"/>
              </a:rPr>
              <a:t>https://apstarc.acl.gov/</a:t>
            </a:r>
            <a:r>
              <a:rPr lang="en-US" sz="1800" dirty="0"/>
              <a:t> </a:t>
            </a:r>
            <a:endParaRPr sz="1800" dirty="0"/>
          </a:p>
        </p:txBody>
      </p:sp>
      <p:sp>
        <p:nvSpPr>
          <p:cNvPr id="752" name="Google Shape;752;p18"/>
          <p:cNvSpPr txBox="1">
            <a:spLocks noGrp="1"/>
          </p:cNvSpPr>
          <p:nvPr>
            <p:ph type="body" idx="3"/>
          </p:nvPr>
        </p:nvSpPr>
        <p:spPr>
          <a:xfrm>
            <a:off x="4336050" y="1084575"/>
            <a:ext cx="4447200" cy="3188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sz="1800" dirty="0"/>
              <a:t>Elder Justice Initiative</a:t>
            </a:r>
            <a:endParaRPr sz="1800" dirty="0"/>
          </a:p>
          <a:p>
            <a:pPr marL="685800" lvl="0" indent="0" algn="l" rtl="0">
              <a:spcBef>
                <a:spcPts val="480"/>
              </a:spcBef>
              <a:spcAft>
                <a:spcPts val="0"/>
              </a:spcAft>
              <a:buNone/>
            </a:pPr>
            <a:r>
              <a:rPr lang="en-US" sz="1800" u="sng" dirty="0">
                <a:solidFill>
                  <a:schemeClr val="accent3"/>
                </a:solidFill>
                <a:hlinkClick r:id="rId9">
                  <a:extLst>
                    <a:ext uri="{A12FA001-AC4F-418D-AE19-62706E023703}">
                      <ahyp:hlinkClr xmlns:ahyp="http://schemas.microsoft.com/office/drawing/2018/hyperlinkcolor" val="tx"/>
                    </a:ext>
                  </a:extLst>
                </a:hlinkClick>
              </a:rPr>
              <a:t>https://www.justice.gov/elderjustice</a:t>
            </a:r>
            <a:endParaRPr sz="1800" dirty="0"/>
          </a:p>
          <a:p>
            <a:pPr marL="457200" lvl="1" indent="-342900" algn="l" rtl="0">
              <a:lnSpc>
                <a:spcPct val="100000"/>
              </a:lnSpc>
              <a:spcBef>
                <a:spcPts val="0"/>
              </a:spcBef>
              <a:spcAft>
                <a:spcPts val="0"/>
              </a:spcAft>
              <a:buSzPts val="1800"/>
              <a:buChar char="❏"/>
            </a:pPr>
            <a:r>
              <a:rPr lang="en-US" sz="1800" dirty="0"/>
              <a:t>EAGLE</a:t>
            </a:r>
            <a:endParaRPr sz="1800" dirty="0"/>
          </a:p>
          <a:p>
            <a:pPr marL="685800" lvl="0" indent="0" algn="l" rtl="0">
              <a:lnSpc>
                <a:spcPct val="100000"/>
              </a:lnSpc>
              <a:spcBef>
                <a:spcPts val="0"/>
              </a:spcBef>
              <a:spcAft>
                <a:spcPts val="0"/>
              </a:spcAft>
              <a:buNone/>
            </a:pPr>
            <a:r>
              <a:rPr lang="en-US" sz="1800" u="sng" dirty="0">
                <a:solidFill>
                  <a:schemeClr val="hlink"/>
                </a:solidFill>
                <a:hlinkClick r:id="rId10"/>
              </a:rPr>
              <a:t>https://www.justice.gov/elderjustice/eagle-elder-abuse-guide-law-enforcement</a:t>
            </a:r>
            <a:endParaRPr sz="1800" dirty="0"/>
          </a:p>
          <a:p>
            <a:pPr marL="457200" lvl="1" indent="-342900" algn="l" rtl="0">
              <a:lnSpc>
                <a:spcPct val="100000"/>
              </a:lnSpc>
              <a:spcBef>
                <a:spcPts val="0"/>
              </a:spcBef>
              <a:spcAft>
                <a:spcPts val="0"/>
              </a:spcAft>
              <a:buSzPts val="1800"/>
              <a:buChar char="❏"/>
            </a:pPr>
            <a:r>
              <a:rPr lang="en-US" sz="1800" dirty="0"/>
              <a:t>SAFTA</a:t>
            </a:r>
            <a:endParaRPr sz="1800" dirty="0"/>
          </a:p>
          <a:p>
            <a:pPr marL="685800" lvl="0" indent="0" algn="l" rtl="0">
              <a:lnSpc>
                <a:spcPct val="100000"/>
              </a:lnSpc>
              <a:spcBef>
                <a:spcPts val="0"/>
              </a:spcBef>
              <a:spcAft>
                <a:spcPts val="0"/>
              </a:spcAft>
              <a:buNone/>
            </a:pPr>
            <a:r>
              <a:rPr lang="en-US" sz="1800" u="sng" dirty="0">
                <a:solidFill>
                  <a:schemeClr val="hlink"/>
                </a:solidFill>
                <a:hlinkClick r:id="rId11"/>
              </a:rPr>
              <a:t>https://www.justice.gov/elderjustice/safta-senior-abuse-financial-tracking-and-accounting-tool-toolkit</a:t>
            </a:r>
            <a:endParaRPr sz="1800" dirty="0"/>
          </a:p>
          <a:p>
            <a:pPr marL="0" lvl="0" indent="0" algn="l" rtl="0">
              <a:lnSpc>
                <a:spcPct val="100000"/>
              </a:lnSpc>
              <a:spcBef>
                <a:spcPts val="480"/>
              </a:spcBef>
              <a:spcAft>
                <a:spcPts val="0"/>
              </a:spcAft>
              <a:buSzPts val="2400"/>
              <a:buNone/>
            </a:pPr>
            <a:endParaRPr dirty="0"/>
          </a:p>
        </p:txBody>
      </p:sp>
      <p:pic>
        <p:nvPicPr>
          <p:cNvPr id="753" name="Google Shape;753;p18"/>
          <p:cNvPicPr preferRelativeResize="0"/>
          <p:nvPr/>
        </p:nvPicPr>
        <p:blipFill rotWithShape="1">
          <a:blip r:embed="rId12">
            <a:alphaModFix/>
          </a:blip>
          <a:srcRect/>
          <a:stretch/>
        </p:blipFill>
        <p:spPr>
          <a:xfrm>
            <a:off x="6546150" y="4388250"/>
            <a:ext cx="2237100" cy="610125"/>
          </a:xfrm>
          <a:prstGeom prst="rect">
            <a:avLst/>
          </a:prstGeom>
          <a:noFill/>
          <a:ln>
            <a:noFill/>
          </a:ln>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97fd40ff81_1_34"/>
          <p:cNvSpPr txBox="1">
            <a:spLocks noGrp="1"/>
          </p:cNvSpPr>
          <p:nvPr>
            <p:ph type="title"/>
          </p:nvPr>
        </p:nvSpPr>
        <p:spPr>
          <a:xfrm>
            <a:off x="457200" y="111603"/>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Resources for Working with Vulnerable  Populations</a:t>
            </a:r>
            <a:endParaRPr sz="3200" dirty="0"/>
          </a:p>
        </p:txBody>
      </p:sp>
      <p:sp>
        <p:nvSpPr>
          <p:cNvPr id="760" name="Google Shape;760;g97fd40ff81_1_34"/>
          <p:cNvSpPr txBox="1"/>
          <p:nvPr/>
        </p:nvSpPr>
        <p:spPr>
          <a:xfrm>
            <a:off x="756600" y="1110200"/>
            <a:ext cx="7630800" cy="3299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Division of Aging and Adult Services</a:t>
            </a:r>
            <a:endParaRPr sz="1600" dirty="0">
              <a:solidFill>
                <a:srgbClr val="1B1B1B"/>
              </a:solidFill>
              <a:latin typeface="Calibri"/>
              <a:ea typeface="Calibri"/>
              <a:cs typeface="Calibri"/>
              <a:sym typeface="Calibri"/>
            </a:endParaRPr>
          </a:p>
          <a:p>
            <a:pPr marL="914400" lvl="0" indent="0" algn="l" rtl="0">
              <a:spcBef>
                <a:spcPts val="0"/>
              </a:spcBef>
              <a:spcAft>
                <a:spcPts val="0"/>
              </a:spcAft>
              <a:buNone/>
            </a:pPr>
            <a:r>
              <a:rPr lang="en-US" sz="1600" dirty="0">
                <a:solidFill>
                  <a:srgbClr val="1B1B1B"/>
                </a:solidFill>
                <a:latin typeface="Calibri"/>
                <a:ea typeface="Calibri"/>
                <a:cs typeface="Calibri"/>
                <a:sym typeface="Calibri"/>
              </a:rPr>
              <a:t>801-538-4171/ </a:t>
            </a:r>
            <a:r>
              <a:rPr lang="en-US" sz="1600" u="sng" dirty="0">
                <a:solidFill>
                  <a:schemeClr val="hlink"/>
                </a:solidFill>
                <a:latin typeface="Calibri"/>
                <a:ea typeface="Calibri"/>
                <a:cs typeface="Calibri"/>
                <a:sym typeface="Calibri"/>
                <a:hlinkClick r:id="rId4"/>
              </a:rPr>
              <a:t>https://daas.utah.gov</a:t>
            </a:r>
            <a:r>
              <a:rPr lang="en-US" sz="1600" dirty="0">
                <a:solidFill>
                  <a:srgbClr val="1B1B1B"/>
                </a:solidFill>
                <a:latin typeface="Calibri"/>
                <a:ea typeface="Calibri"/>
                <a:cs typeface="Calibri"/>
                <a:sym typeface="Calibri"/>
              </a:rPr>
              <a:t> </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Division of Services for People with Disabilities</a:t>
            </a:r>
            <a:endParaRPr sz="1600" dirty="0">
              <a:solidFill>
                <a:srgbClr val="1B1B1B"/>
              </a:solidFill>
              <a:latin typeface="Calibri"/>
              <a:ea typeface="Calibri"/>
              <a:cs typeface="Calibri"/>
              <a:sym typeface="Calibri"/>
            </a:endParaRPr>
          </a:p>
          <a:p>
            <a:pPr marL="457200" lvl="0" indent="457200" algn="l" rtl="0">
              <a:spcBef>
                <a:spcPts val="0"/>
              </a:spcBef>
              <a:spcAft>
                <a:spcPts val="0"/>
              </a:spcAft>
              <a:buNone/>
            </a:pPr>
            <a:r>
              <a:rPr lang="en-US" sz="1600" dirty="0">
                <a:solidFill>
                  <a:srgbClr val="1B1B1B"/>
                </a:solidFill>
                <a:latin typeface="Calibri"/>
                <a:ea typeface="Calibri"/>
                <a:cs typeface="Calibri"/>
                <a:sym typeface="Calibri"/>
              </a:rPr>
              <a:t>801-538-4200 / </a:t>
            </a:r>
            <a:r>
              <a:rPr lang="en-US" sz="1600" u="sng" dirty="0">
                <a:solidFill>
                  <a:schemeClr val="hlink"/>
                </a:solidFill>
                <a:latin typeface="Calibri"/>
                <a:ea typeface="Calibri"/>
                <a:cs typeface="Calibri"/>
                <a:sym typeface="Calibri"/>
                <a:hlinkClick r:id="rId5"/>
              </a:rPr>
              <a:t>https://dspd.utah.gov</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Division of Substance Abuse and Mental Health </a:t>
            </a:r>
            <a:endParaRPr sz="1600" dirty="0">
              <a:solidFill>
                <a:srgbClr val="1B1B1B"/>
              </a:solidFill>
              <a:latin typeface="Calibri"/>
              <a:ea typeface="Calibri"/>
              <a:cs typeface="Calibri"/>
              <a:sym typeface="Calibri"/>
            </a:endParaRPr>
          </a:p>
          <a:p>
            <a:pPr marL="457200" lvl="0" indent="457200" algn="l" rtl="0">
              <a:spcBef>
                <a:spcPts val="0"/>
              </a:spcBef>
              <a:spcAft>
                <a:spcPts val="0"/>
              </a:spcAft>
              <a:buNone/>
            </a:pPr>
            <a:r>
              <a:rPr lang="en-US" sz="1600" dirty="0">
                <a:solidFill>
                  <a:srgbClr val="1B1B1B"/>
                </a:solidFill>
                <a:latin typeface="Calibri"/>
                <a:ea typeface="Calibri"/>
                <a:cs typeface="Calibri"/>
                <a:sym typeface="Calibri"/>
              </a:rPr>
              <a:t>801-539-3939 / </a:t>
            </a:r>
            <a:r>
              <a:rPr lang="en-US" sz="1600" u="sng" dirty="0">
                <a:solidFill>
                  <a:schemeClr val="hlink"/>
                </a:solidFill>
                <a:latin typeface="Calibri"/>
                <a:ea typeface="Calibri"/>
                <a:cs typeface="Calibri"/>
                <a:sym typeface="Calibri"/>
                <a:hlinkClick r:id="rId6"/>
              </a:rPr>
              <a:t>https://dsamh.utah.gov</a:t>
            </a:r>
            <a:r>
              <a:rPr lang="en-US" sz="1600" dirty="0">
                <a:solidFill>
                  <a:srgbClr val="1B1B1B"/>
                </a:solidFill>
                <a:latin typeface="Calibri"/>
                <a:ea typeface="Calibri"/>
                <a:cs typeface="Calibri"/>
                <a:sym typeface="Calibri"/>
              </a:rPr>
              <a:t> </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Mobile Crisis Outreach Team (MCOT)  </a:t>
            </a:r>
            <a:endParaRPr sz="1600" dirty="0">
              <a:solidFill>
                <a:srgbClr val="1B1B1B"/>
              </a:solidFill>
              <a:latin typeface="Calibri"/>
              <a:ea typeface="Calibri"/>
              <a:cs typeface="Calibri"/>
              <a:sym typeface="Calibri"/>
            </a:endParaRPr>
          </a:p>
          <a:p>
            <a:pPr marL="457200" lvl="0" indent="457200" algn="l" rtl="0">
              <a:spcBef>
                <a:spcPts val="0"/>
              </a:spcBef>
              <a:spcAft>
                <a:spcPts val="0"/>
              </a:spcAft>
              <a:buNone/>
            </a:pPr>
            <a:r>
              <a:rPr lang="en-US" sz="1600" dirty="0">
                <a:solidFill>
                  <a:srgbClr val="1B1B1B"/>
                </a:solidFill>
                <a:latin typeface="Calibri"/>
                <a:ea typeface="Calibri"/>
                <a:cs typeface="Calibri"/>
                <a:sym typeface="Calibri"/>
              </a:rPr>
              <a:t>801-587-3000</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Suicide Prevention Lifeline</a:t>
            </a:r>
            <a:endParaRPr sz="1600" dirty="0">
              <a:solidFill>
                <a:srgbClr val="1B1B1B"/>
              </a:solidFill>
              <a:latin typeface="Calibri"/>
              <a:ea typeface="Calibri"/>
              <a:cs typeface="Calibri"/>
              <a:sym typeface="Calibri"/>
            </a:endParaRPr>
          </a:p>
          <a:p>
            <a:pPr marL="0" lvl="0" indent="0" algn="l" rtl="0">
              <a:spcBef>
                <a:spcPts val="0"/>
              </a:spcBef>
              <a:spcAft>
                <a:spcPts val="0"/>
              </a:spcAft>
              <a:buNone/>
            </a:pPr>
            <a:r>
              <a:rPr lang="en-US" sz="1600" dirty="0">
                <a:solidFill>
                  <a:srgbClr val="1B1B1B"/>
                </a:solidFill>
                <a:latin typeface="Calibri"/>
                <a:ea typeface="Calibri"/>
                <a:cs typeface="Calibri"/>
                <a:sym typeface="Calibri"/>
              </a:rPr>
              <a:t>		1-800-273-TALK (8255) / </a:t>
            </a:r>
            <a:r>
              <a:rPr lang="en-US" sz="1600" u="sng" dirty="0">
                <a:solidFill>
                  <a:schemeClr val="hlink"/>
                </a:solidFill>
                <a:latin typeface="Calibri"/>
                <a:ea typeface="Calibri"/>
                <a:cs typeface="Calibri"/>
                <a:sym typeface="Calibri"/>
                <a:hlinkClick r:id="rId7"/>
              </a:rPr>
              <a:t>https://suicidepreventionlifeline.org/</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Utah Domestic Violence Hotline</a:t>
            </a:r>
            <a:endParaRPr sz="1600" dirty="0">
              <a:solidFill>
                <a:srgbClr val="1B1B1B"/>
              </a:solidFill>
              <a:latin typeface="Calibri"/>
              <a:ea typeface="Calibri"/>
              <a:cs typeface="Calibri"/>
              <a:sym typeface="Calibri"/>
            </a:endParaRPr>
          </a:p>
          <a:p>
            <a:pPr marL="0" lvl="0" indent="0" algn="l" rtl="0">
              <a:spcBef>
                <a:spcPts val="0"/>
              </a:spcBef>
              <a:spcAft>
                <a:spcPts val="0"/>
              </a:spcAft>
              <a:buNone/>
            </a:pPr>
            <a:r>
              <a:rPr lang="en-US" sz="1600" dirty="0">
                <a:solidFill>
                  <a:srgbClr val="1B1B1B"/>
                </a:solidFill>
                <a:latin typeface="Calibri"/>
                <a:ea typeface="Calibri"/>
                <a:cs typeface="Calibri"/>
                <a:sym typeface="Calibri"/>
              </a:rPr>
              <a:t>		1-800-897-LINK (5465)</a:t>
            </a:r>
            <a:endParaRPr sz="1600" dirty="0">
              <a:solidFill>
                <a:srgbClr val="1B1B1B"/>
              </a:solidFill>
              <a:latin typeface="Calibri"/>
              <a:ea typeface="Calibri"/>
              <a:cs typeface="Calibri"/>
              <a:sym typeface="Calibri"/>
            </a:endParaRPr>
          </a:p>
          <a:p>
            <a:pPr marL="457200" lvl="0" indent="-330200" algn="l" rtl="0">
              <a:spcBef>
                <a:spcPts val="0"/>
              </a:spcBef>
              <a:spcAft>
                <a:spcPts val="0"/>
              </a:spcAft>
              <a:buClr>
                <a:srgbClr val="1B1B1B"/>
              </a:buClr>
              <a:buSzPts val="1600"/>
              <a:buFont typeface="Calibri"/>
              <a:buChar char="❏"/>
            </a:pPr>
            <a:r>
              <a:rPr lang="en-US" sz="1600" dirty="0">
                <a:solidFill>
                  <a:srgbClr val="1B1B1B"/>
                </a:solidFill>
                <a:latin typeface="Calibri"/>
                <a:ea typeface="Calibri"/>
                <a:cs typeface="Calibri"/>
                <a:sym typeface="Calibri"/>
              </a:rPr>
              <a:t>Silver Alert: Similar to an Amber Alert, for adults 60+ with dementia</a:t>
            </a:r>
            <a:endParaRPr sz="1600" dirty="0">
              <a:solidFill>
                <a:srgbClr val="1B1B1B"/>
              </a:solidFill>
              <a:latin typeface="Calibri"/>
              <a:ea typeface="Calibri"/>
              <a:cs typeface="Calibri"/>
              <a:sym typeface="Calibri"/>
            </a:endParaRPr>
          </a:p>
          <a:p>
            <a:pPr marL="457200" lvl="0" indent="0" algn="l" rtl="0">
              <a:spcBef>
                <a:spcPts val="0"/>
              </a:spcBef>
              <a:spcAft>
                <a:spcPts val="0"/>
              </a:spcAft>
              <a:buNone/>
            </a:pPr>
            <a:endParaRPr sz="2000" dirty="0">
              <a:solidFill>
                <a:srgbClr val="1B1B1B"/>
              </a:solidFill>
              <a:latin typeface="Calibri"/>
              <a:ea typeface="Calibri"/>
              <a:cs typeface="Calibri"/>
              <a:sym typeface="Calibri"/>
            </a:endParaRPr>
          </a:p>
        </p:txBody>
      </p:sp>
      <p:pic>
        <p:nvPicPr>
          <p:cNvPr id="761" name="Google Shape;761;g97fd40ff81_1_34"/>
          <p:cNvPicPr preferRelativeResize="0"/>
          <p:nvPr/>
        </p:nvPicPr>
        <p:blipFill rotWithShape="1">
          <a:blip r:embed="rId8">
            <a:alphaModFix/>
          </a:blip>
          <a:srcRect/>
          <a:stretch/>
        </p:blipFill>
        <p:spPr>
          <a:xfrm>
            <a:off x="3371950" y="4462625"/>
            <a:ext cx="2007050" cy="547400"/>
          </a:xfrm>
          <a:prstGeom prst="rect">
            <a:avLst/>
          </a:prstGeom>
          <a:noFill/>
          <a:ln>
            <a:noFill/>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91"/>
          <p:cNvSpPr txBox="1">
            <a:spLocks noGrp="1"/>
          </p:cNvSpPr>
          <p:nvPr>
            <p:ph type="title"/>
          </p:nvPr>
        </p:nvSpPr>
        <p:spPr>
          <a:xfrm>
            <a:off x="457200" y="111603"/>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F3F3F"/>
              </a:buClr>
              <a:buSzPts val="4000"/>
              <a:buFont typeface="Calibri"/>
              <a:buNone/>
            </a:pPr>
            <a:r>
              <a:rPr lang="en-US"/>
              <a:t>Community Resources</a:t>
            </a:r>
            <a:endParaRPr/>
          </a:p>
        </p:txBody>
      </p:sp>
      <p:sp>
        <p:nvSpPr>
          <p:cNvPr id="807" name="Google Shape;807;p91"/>
          <p:cNvSpPr txBox="1">
            <a:spLocks noGrp="1"/>
          </p:cNvSpPr>
          <p:nvPr>
            <p:ph type="body" idx="1"/>
          </p:nvPr>
        </p:nvSpPr>
        <p:spPr>
          <a:xfrm>
            <a:off x="457200" y="1200151"/>
            <a:ext cx="4041600" cy="318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rgbClr val="3F3F3F"/>
              </a:buClr>
              <a:buSzPts val="2400"/>
              <a:buNone/>
            </a:pPr>
            <a:r>
              <a:rPr lang="en-US" sz="1500" dirty="0">
                <a:solidFill>
                  <a:srgbClr val="191919"/>
                </a:solidFill>
              </a:rPr>
              <a:t>Area Agencies on Aging (statewide):</a:t>
            </a:r>
            <a:endParaRPr sz="1500" dirty="0">
              <a:solidFill>
                <a:srgbClr val="191919"/>
              </a:solidFill>
            </a:endParaRPr>
          </a:p>
          <a:p>
            <a:pPr marL="0" lvl="0" indent="457200" algn="l" rtl="0">
              <a:lnSpc>
                <a:spcPct val="100000"/>
              </a:lnSpc>
              <a:spcBef>
                <a:spcPts val="480"/>
              </a:spcBef>
              <a:spcAft>
                <a:spcPts val="0"/>
              </a:spcAft>
              <a:buClr>
                <a:srgbClr val="3F3F3F"/>
              </a:buClr>
              <a:buSzPts val="2400"/>
              <a:buNone/>
            </a:pPr>
            <a:r>
              <a:rPr lang="en-US" sz="1500" b="1" u="sng" dirty="0">
                <a:solidFill>
                  <a:schemeClr val="hlink"/>
                </a:solidFill>
                <a:hlinkClick r:id="rId4"/>
              </a:rPr>
              <a:t>https://daas.utah.gov/locations-new/</a:t>
            </a:r>
            <a:r>
              <a:rPr lang="en-US" sz="1500" b="1" dirty="0"/>
              <a:t>   </a:t>
            </a:r>
            <a:endParaRPr sz="1500" b="1" dirty="0"/>
          </a:p>
          <a:p>
            <a:pPr marL="914400" lvl="0" indent="-323850" algn="l" rtl="0">
              <a:lnSpc>
                <a:spcPct val="100000"/>
              </a:lnSpc>
              <a:spcBef>
                <a:spcPts val="480"/>
              </a:spcBef>
              <a:spcAft>
                <a:spcPts val="0"/>
              </a:spcAft>
              <a:buSzPts val="1500"/>
              <a:buChar char="●"/>
            </a:pPr>
            <a:r>
              <a:rPr lang="en-US" sz="1500" dirty="0">
                <a:solidFill>
                  <a:srgbClr val="191919"/>
                </a:solidFill>
              </a:rPr>
              <a:t>Meals on Wheels</a:t>
            </a:r>
            <a:endParaRPr sz="1500" dirty="0">
              <a:solidFill>
                <a:srgbClr val="191919"/>
              </a:solidFill>
            </a:endParaRPr>
          </a:p>
          <a:p>
            <a:pPr marL="914400" lvl="0" indent="-323850" algn="l" rtl="0">
              <a:lnSpc>
                <a:spcPct val="100000"/>
              </a:lnSpc>
              <a:spcBef>
                <a:spcPts val="0"/>
              </a:spcBef>
              <a:spcAft>
                <a:spcPts val="0"/>
              </a:spcAft>
              <a:buSzPts val="1500"/>
              <a:buChar char="●"/>
            </a:pPr>
            <a:r>
              <a:rPr lang="en-US" sz="1500" dirty="0">
                <a:solidFill>
                  <a:srgbClr val="191919"/>
                </a:solidFill>
              </a:rPr>
              <a:t>In-home Services</a:t>
            </a:r>
            <a:endParaRPr sz="1500" dirty="0">
              <a:solidFill>
                <a:srgbClr val="191919"/>
              </a:solidFill>
            </a:endParaRPr>
          </a:p>
          <a:p>
            <a:pPr marL="914400" lvl="0" indent="-323850" algn="l" rtl="0">
              <a:lnSpc>
                <a:spcPct val="100000"/>
              </a:lnSpc>
              <a:spcBef>
                <a:spcPts val="0"/>
              </a:spcBef>
              <a:spcAft>
                <a:spcPts val="0"/>
              </a:spcAft>
              <a:buSzPts val="1500"/>
              <a:buChar char="●"/>
            </a:pPr>
            <a:r>
              <a:rPr lang="en-US" sz="1500" dirty="0">
                <a:solidFill>
                  <a:srgbClr val="191919"/>
                </a:solidFill>
              </a:rPr>
              <a:t>Senior Transportation</a:t>
            </a:r>
            <a:endParaRPr sz="1500" dirty="0">
              <a:solidFill>
                <a:srgbClr val="191919"/>
              </a:solidFill>
            </a:endParaRPr>
          </a:p>
          <a:p>
            <a:pPr marL="914400" lvl="0" indent="-323850" algn="l" rtl="0">
              <a:lnSpc>
                <a:spcPct val="100000"/>
              </a:lnSpc>
              <a:spcBef>
                <a:spcPts val="0"/>
              </a:spcBef>
              <a:spcAft>
                <a:spcPts val="0"/>
              </a:spcAft>
              <a:buSzPts val="1500"/>
              <a:buChar char="●"/>
            </a:pPr>
            <a:r>
              <a:rPr lang="en-US" sz="1500" dirty="0">
                <a:solidFill>
                  <a:srgbClr val="191919"/>
                </a:solidFill>
              </a:rPr>
              <a:t>Caregiver Support</a:t>
            </a:r>
            <a:endParaRPr sz="1500" dirty="0">
              <a:solidFill>
                <a:srgbClr val="191919"/>
              </a:solidFill>
            </a:endParaRPr>
          </a:p>
          <a:p>
            <a:pPr marL="914400" lvl="0" indent="-323850" algn="l" rtl="0">
              <a:lnSpc>
                <a:spcPct val="100000"/>
              </a:lnSpc>
              <a:spcBef>
                <a:spcPts val="0"/>
              </a:spcBef>
              <a:spcAft>
                <a:spcPts val="0"/>
              </a:spcAft>
              <a:buSzPts val="1500"/>
              <a:buChar char="●"/>
            </a:pPr>
            <a:r>
              <a:rPr lang="en-US" sz="1500" dirty="0">
                <a:solidFill>
                  <a:srgbClr val="191919"/>
                </a:solidFill>
              </a:rPr>
              <a:t>Legal Services </a:t>
            </a:r>
            <a:endParaRPr sz="1500" dirty="0">
              <a:solidFill>
                <a:srgbClr val="191919"/>
              </a:solidFill>
            </a:endParaRPr>
          </a:p>
          <a:p>
            <a:pPr marL="914400" lvl="0" indent="-323850" algn="l" rtl="0">
              <a:lnSpc>
                <a:spcPct val="100000"/>
              </a:lnSpc>
              <a:spcBef>
                <a:spcPts val="0"/>
              </a:spcBef>
              <a:spcAft>
                <a:spcPts val="0"/>
              </a:spcAft>
              <a:buSzPts val="1500"/>
              <a:buChar char="●"/>
            </a:pPr>
            <a:r>
              <a:rPr lang="en-US" sz="1500" dirty="0">
                <a:solidFill>
                  <a:srgbClr val="191919"/>
                </a:solidFill>
              </a:rPr>
              <a:t>Refugee Assistance (</a:t>
            </a:r>
            <a:r>
              <a:rPr lang="en-US" sz="1500" dirty="0" err="1">
                <a:solidFill>
                  <a:srgbClr val="191919"/>
                </a:solidFill>
              </a:rPr>
              <a:t>SLCo</a:t>
            </a:r>
            <a:r>
              <a:rPr lang="en-US" sz="1500" dirty="0">
                <a:solidFill>
                  <a:srgbClr val="191919"/>
                </a:solidFill>
              </a:rPr>
              <a:t>)</a:t>
            </a:r>
          </a:p>
          <a:p>
            <a:pPr marL="914400" lvl="0" indent="-323850" algn="l" rtl="0">
              <a:lnSpc>
                <a:spcPct val="100000"/>
              </a:lnSpc>
              <a:spcBef>
                <a:spcPts val="0"/>
              </a:spcBef>
              <a:spcAft>
                <a:spcPts val="0"/>
              </a:spcAft>
              <a:buSzPts val="1500"/>
              <a:buChar char="●"/>
            </a:pPr>
            <a:r>
              <a:rPr lang="en-US" sz="1500" dirty="0">
                <a:solidFill>
                  <a:srgbClr val="191919"/>
                </a:solidFill>
              </a:rPr>
              <a:t>Utah Senior Health Insurance (SHIP)</a:t>
            </a:r>
          </a:p>
          <a:p>
            <a:pPr marL="914400" lvl="0" indent="-323850" algn="l" rtl="0">
              <a:lnSpc>
                <a:spcPct val="100000"/>
              </a:lnSpc>
              <a:spcBef>
                <a:spcPts val="0"/>
              </a:spcBef>
              <a:spcAft>
                <a:spcPts val="0"/>
              </a:spcAft>
              <a:buSzPts val="1500"/>
              <a:buChar char="●"/>
            </a:pPr>
            <a:r>
              <a:rPr lang="en-US" sz="1500" dirty="0">
                <a:solidFill>
                  <a:srgbClr val="191919"/>
                </a:solidFill>
              </a:rPr>
              <a:t>Senior Medicare Patrol</a:t>
            </a:r>
          </a:p>
          <a:p>
            <a:pPr marL="914400" lvl="0" indent="-323850" algn="l" rtl="0">
              <a:lnSpc>
                <a:spcPct val="100000"/>
              </a:lnSpc>
              <a:spcBef>
                <a:spcPts val="0"/>
              </a:spcBef>
              <a:spcAft>
                <a:spcPts val="0"/>
              </a:spcAft>
              <a:buSzPts val="1500"/>
              <a:buChar char="●"/>
            </a:pPr>
            <a:r>
              <a:rPr lang="en-US" sz="1500" dirty="0">
                <a:solidFill>
                  <a:srgbClr val="191919"/>
                </a:solidFill>
              </a:rPr>
              <a:t>Utah Senior Health Insurance</a:t>
            </a:r>
          </a:p>
          <a:p>
            <a:pPr marL="342900" lvl="0" indent="-190500">
              <a:buNone/>
            </a:pPr>
            <a:endParaRPr lang="en-US" sz="1500" dirty="0">
              <a:solidFill>
                <a:srgbClr val="191919"/>
              </a:solidFill>
            </a:endParaRPr>
          </a:p>
          <a:p>
            <a:pPr marL="342900" lvl="0" indent="-190500">
              <a:buNone/>
            </a:pPr>
            <a:r>
              <a:rPr lang="en-US" sz="1500" dirty="0">
                <a:solidFill>
                  <a:srgbClr val="191919"/>
                </a:solidFill>
              </a:rPr>
              <a:t>	</a:t>
            </a:r>
          </a:p>
          <a:p>
            <a:pPr marL="342900" lvl="0" indent="-190500">
              <a:buNone/>
            </a:pPr>
            <a:endParaRPr sz="1600" dirty="0"/>
          </a:p>
          <a:p>
            <a:pPr marL="342900" lvl="0" indent="-190500" algn="l" rtl="0">
              <a:lnSpc>
                <a:spcPct val="100000"/>
              </a:lnSpc>
              <a:spcBef>
                <a:spcPts val="480"/>
              </a:spcBef>
              <a:spcAft>
                <a:spcPts val="0"/>
              </a:spcAft>
              <a:buClr>
                <a:srgbClr val="3F3F3F"/>
              </a:buClr>
              <a:buSzPts val="2400"/>
              <a:buNone/>
            </a:pPr>
            <a:endParaRPr dirty="0"/>
          </a:p>
        </p:txBody>
      </p:sp>
      <p:pic>
        <p:nvPicPr>
          <p:cNvPr id="808" name="Google Shape;808;p91"/>
          <p:cNvPicPr preferRelativeResize="0"/>
          <p:nvPr/>
        </p:nvPicPr>
        <p:blipFill rotWithShape="1">
          <a:blip r:embed="rId5">
            <a:alphaModFix/>
          </a:blip>
          <a:srcRect/>
          <a:stretch/>
        </p:blipFill>
        <p:spPr>
          <a:xfrm>
            <a:off x="603459" y="4384712"/>
            <a:ext cx="2237100" cy="610125"/>
          </a:xfrm>
          <a:prstGeom prst="rect">
            <a:avLst/>
          </a:prstGeom>
          <a:noFill/>
          <a:ln>
            <a:noFill/>
          </a:ln>
        </p:spPr>
      </p:pic>
      <p:sp>
        <p:nvSpPr>
          <p:cNvPr id="809" name="Google Shape;809;p91"/>
          <p:cNvSpPr txBox="1"/>
          <p:nvPr/>
        </p:nvSpPr>
        <p:spPr>
          <a:xfrm>
            <a:off x="5391525" y="1140301"/>
            <a:ext cx="3544800" cy="307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810" name="Google Shape;810;p91"/>
          <p:cNvSpPr txBox="1">
            <a:spLocks noGrp="1"/>
          </p:cNvSpPr>
          <p:nvPr>
            <p:ph type="body" idx="3"/>
          </p:nvPr>
        </p:nvSpPr>
        <p:spPr>
          <a:xfrm>
            <a:off x="4645222" y="1200151"/>
            <a:ext cx="4041600" cy="31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rgbClr val="3F3F3F"/>
              </a:buClr>
              <a:buSzPts val="2400"/>
              <a:buFont typeface="Arial"/>
              <a:buNone/>
            </a:pPr>
            <a:r>
              <a:rPr lang="en-US" sz="1600" dirty="0">
                <a:solidFill>
                  <a:srgbClr val="191919"/>
                </a:solidFill>
              </a:rPr>
              <a:t>Alzheimer’s Association:</a:t>
            </a:r>
            <a:endParaRPr sz="1600" dirty="0">
              <a:solidFill>
                <a:srgbClr val="191919"/>
              </a:solidFill>
            </a:endParaRPr>
          </a:p>
          <a:p>
            <a:pPr marL="457200" lvl="0" indent="0" algn="l" rtl="0">
              <a:lnSpc>
                <a:spcPct val="100000"/>
              </a:lnSpc>
              <a:spcBef>
                <a:spcPts val="480"/>
              </a:spcBef>
              <a:spcAft>
                <a:spcPts val="0"/>
              </a:spcAft>
              <a:buSzPts val="2400"/>
              <a:buNone/>
            </a:pPr>
            <a:r>
              <a:rPr lang="en-US" sz="1600" b="1" dirty="0"/>
              <a:t>(800) 272-3900 </a:t>
            </a:r>
            <a:r>
              <a:rPr lang="en-US" sz="1600" dirty="0"/>
              <a:t>24 hours  </a:t>
            </a:r>
            <a:endParaRPr sz="1600" dirty="0"/>
          </a:p>
          <a:p>
            <a:pPr marL="457200" lvl="0" indent="0" algn="l" rtl="0">
              <a:lnSpc>
                <a:spcPct val="100000"/>
              </a:lnSpc>
              <a:spcBef>
                <a:spcPts val="480"/>
              </a:spcBef>
              <a:spcAft>
                <a:spcPts val="0"/>
              </a:spcAft>
              <a:buClr>
                <a:srgbClr val="3F3F3F"/>
              </a:buClr>
              <a:buSzPts val="2400"/>
              <a:buFont typeface="Arial"/>
              <a:buNone/>
            </a:pPr>
            <a:r>
              <a:rPr lang="en-US" sz="1600" b="1" dirty="0"/>
              <a:t>(801) 265-1944 </a:t>
            </a:r>
            <a:r>
              <a:rPr lang="en-US" sz="1600" dirty="0"/>
              <a:t>Utah Chapter</a:t>
            </a:r>
            <a:endParaRPr sz="1600" dirty="0"/>
          </a:p>
          <a:p>
            <a:pPr marL="0" lvl="0" indent="0" algn="l" rtl="0">
              <a:lnSpc>
                <a:spcPct val="100000"/>
              </a:lnSpc>
              <a:spcBef>
                <a:spcPts val="480"/>
              </a:spcBef>
              <a:spcAft>
                <a:spcPts val="0"/>
              </a:spcAft>
              <a:buSzPts val="2400"/>
              <a:buNone/>
            </a:pPr>
            <a:endParaRPr sz="1600" dirty="0"/>
          </a:p>
          <a:p>
            <a:pPr marL="0" lvl="0" indent="0" algn="l" rtl="0">
              <a:lnSpc>
                <a:spcPct val="100000"/>
              </a:lnSpc>
              <a:spcBef>
                <a:spcPts val="480"/>
              </a:spcBef>
              <a:spcAft>
                <a:spcPts val="0"/>
              </a:spcAft>
              <a:buClr>
                <a:srgbClr val="3F3F3F"/>
              </a:buClr>
              <a:buSzPts val="2400"/>
              <a:buFont typeface="Arial"/>
              <a:buNone/>
            </a:pPr>
            <a:r>
              <a:rPr lang="en-US" sz="1600" dirty="0">
                <a:solidFill>
                  <a:srgbClr val="191919"/>
                </a:solidFill>
              </a:rPr>
              <a:t>Family Justice Center (Salt Lake &amp; Utah County):</a:t>
            </a:r>
            <a:endParaRPr sz="1600" dirty="0">
              <a:solidFill>
                <a:srgbClr val="191919"/>
              </a:solidFill>
            </a:endParaRPr>
          </a:p>
          <a:p>
            <a:pPr marL="342900" lvl="0" indent="-190500" algn="l" rtl="0">
              <a:lnSpc>
                <a:spcPct val="100000"/>
              </a:lnSpc>
              <a:spcBef>
                <a:spcPts val="480"/>
              </a:spcBef>
              <a:spcAft>
                <a:spcPts val="0"/>
              </a:spcAft>
              <a:buClr>
                <a:srgbClr val="3F3F3F"/>
              </a:buClr>
              <a:buSzPts val="2400"/>
              <a:buFont typeface="Arial"/>
              <a:buNone/>
            </a:pPr>
            <a:r>
              <a:rPr lang="en-US" sz="1600" dirty="0"/>
              <a:t>	 (</a:t>
            </a:r>
            <a:r>
              <a:rPr lang="en-US" sz="1600" b="1" dirty="0"/>
              <a:t>801) 537-8600</a:t>
            </a:r>
            <a:r>
              <a:rPr lang="en-US" sz="1600" dirty="0"/>
              <a:t> (SL) / (</a:t>
            </a:r>
            <a:r>
              <a:rPr lang="en-US" sz="1600" b="1" dirty="0"/>
              <a:t>801) 851-8554</a:t>
            </a:r>
            <a:r>
              <a:rPr lang="en-US" sz="1600" dirty="0"/>
              <a:t> (UC)</a:t>
            </a:r>
            <a:endParaRPr sz="1600" dirty="0"/>
          </a:p>
          <a:p>
            <a:pPr marL="0" lvl="0" indent="0" algn="l" rtl="0">
              <a:lnSpc>
                <a:spcPct val="100000"/>
              </a:lnSpc>
              <a:spcBef>
                <a:spcPts val="480"/>
              </a:spcBef>
              <a:spcAft>
                <a:spcPts val="0"/>
              </a:spcAft>
              <a:buSzPts val="2400"/>
              <a:buNone/>
            </a:pPr>
            <a:endParaRPr sz="1600" dirty="0"/>
          </a:p>
          <a:p>
            <a:pPr marL="0" lvl="0" indent="0">
              <a:buNone/>
            </a:pPr>
            <a:r>
              <a:rPr lang="en-US" sz="1600" dirty="0">
                <a:solidFill>
                  <a:srgbClr val="191919"/>
                </a:solidFill>
              </a:rPr>
              <a:t>Utah 211: </a:t>
            </a:r>
            <a:r>
              <a:rPr lang="en-US" sz="1600" b="1" u="sng" dirty="0">
                <a:solidFill>
                  <a:schemeClr val="hlink"/>
                </a:solidFill>
                <a:hlinkClick r:id="rId6"/>
              </a:rPr>
              <a:t>https://www.</a:t>
            </a:r>
            <a:r>
              <a:rPr lang="en-US" sz="1600" b="1" u="sng" dirty="0">
                <a:solidFill>
                  <a:schemeClr val="hlink"/>
                </a:solidFill>
              </a:rPr>
              <a:t>211utah.org</a:t>
            </a:r>
            <a:endParaRPr lang="en-US" sz="1600" dirty="0">
              <a:solidFill>
                <a:srgbClr val="191919"/>
              </a:solidFill>
            </a:endParaRPr>
          </a:p>
          <a:p>
            <a:pPr marL="0" lvl="0" indent="0" algn="l" rtl="0">
              <a:lnSpc>
                <a:spcPct val="100000"/>
              </a:lnSpc>
              <a:spcBef>
                <a:spcPts val="480"/>
              </a:spcBef>
              <a:spcAft>
                <a:spcPts val="0"/>
              </a:spcAft>
              <a:buClr>
                <a:srgbClr val="3F3F3F"/>
              </a:buClr>
              <a:buSzPts val="2400"/>
              <a:buFont typeface="Arial"/>
              <a:buNone/>
            </a:pPr>
            <a:endParaRPr lang="en-US" sz="1600" dirty="0">
              <a:solidFill>
                <a:srgbClr val="191919"/>
              </a:solidFill>
            </a:endParaRPr>
          </a:p>
          <a:p>
            <a:pPr marL="0" lvl="0" indent="0" algn="l" rtl="0">
              <a:lnSpc>
                <a:spcPct val="100000"/>
              </a:lnSpc>
              <a:spcBef>
                <a:spcPts val="480"/>
              </a:spcBef>
              <a:spcAft>
                <a:spcPts val="0"/>
              </a:spcAft>
              <a:buClr>
                <a:srgbClr val="3F3F3F"/>
              </a:buClr>
              <a:buSzPts val="2400"/>
              <a:buFont typeface="Arial"/>
              <a:buNone/>
            </a:pPr>
            <a:r>
              <a:rPr lang="en-US" sz="1600" dirty="0">
                <a:solidFill>
                  <a:srgbClr val="191919"/>
                </a:solidFill>
              </a:rPr>
              <a:t>Utah Aging: </a:t>
            </a:r>
            <a:r>
              <a:rPr lang="en-US" sz="1500" b="1" u="sng" dirty="0">
                <a:solidFill>
                  <a:schemeClr val="hlink"/>
                </a:solidFill>
                <a:hlinkClick r:id="rId6"/>
              </a:rPr>
              <a:t>https://www.</a:t>
            </a:r>
            <a:r>
              <a:rPr lang="en-US" sz="1500" b="1" u="sng" dirty="0">
                <a:solidFill>
                  <a:schemeClr val="hlink"/>
                </a:solidFill>
              </a:rPr>
              <a:t>utahaging.org</a:t>
            </a:r>
            <a:endParaRPr sz="1500" b="1" dirty="0"/>
          </a:p>
          <a:p>
            <a:pPr marL="0" lvl="0" indent="0" algn="l" rtl="0">
              <a:lnSpc>
                <a:spcPct val="100000"/>
              </a:lnSpc>
              <a:spcBef>
                <a:spcPts val="480"/>
              </a:spcBef>
              <a:spcAft>
                <a:spcPts val="0"/>
              </a:spcAft>
              <a:buSzPts val="2400"/>
              <a:buNone/>
            </a:pPr>
            <a:endParaRPr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97fd40ff81_1_46"/>
          <p:cNvSpPr txBox="1">
            <a:spLocks noGrp="1"/>
          </p:cNvSpPr>
          <p:nvPr>
            <p:ph type="title"/>
          </p:nvPr>
        </p:nvSpPr>
        <p:spPr>
          <a:xfrm>
            <a:off x="457200" y="111603"/>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F3F3F"/>
              </a:buClr>
              <a:buSzPts val="4000"/>
              <a:buFont typeface="Calibri"/>
              <a:buNone/>
            </a:pPr>
            <a:r>
              <a:rPr lang="en-US" sz="3600" dirty="0"/>
              <a:t>Additional Financial Resources &amp; Reporting</a:t>
            </a:r>
            <a:endParaRPr sz="3600" dirty="0"/>
          </a:p>
        </p:txBody>
      </p:sp>
      <p:sp>
        <p:nvSpPr>
          <p:cNvPr id="776" name="Google Shape;776;g97fd40ff81_1_46"/>
          <p:cNvSpPr txBox="1">
            <a:spLocks noGrp="1"/>
          </p:cNvSpPr>
          <p:nvPr>
            <p:ph type="body" idx="1"/>
          </p:nvPr>
        </p:nvSpPr>
        <p:spPr>
          <a:xfrm>
            <a:off x="457200" y="1200151"/>
            <a:ext cx="4041600" cy="31881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480"/>
              </a:spcBef>
              <a:spcAft>
                <a:spcPts val="0"/>
              </a:spcAft>
              <a:buClr>
                <a:srgbClr val="3F3F3F"/>
              </a:buClr>
              <a:buSzPts val="2400"/>
              <a:buNone/>
            </a:pPr>
            <a:endParaRPr sz="1600" dirty="0"/>
          </a:p>
          <a:p>
            <a:pPr marL="342900" lvl="0" indent="-190500" algn="l" rtl="0">
              <a:lnSpc>
                <a:spcPct val="100000"/>
              </a:lnSpc>
              <a:spcBef>
                <a:spcPts val="480"/>
              </a:spcBef>
              <a:spcAft>
                <a:spcPts val="0"/>
              </a:spcAft>
              <a:buClr>
                <a:srgbClr val="3F3F3F"/>
              </a:buClr>
              <a:buSzPts val="2400"/>
              <a:buNone/>
            </a:pPr>
            <a:endParaRPr sz="1600" dirty="0"/>
          </a:p>
          <a:p>
            <a:pPr marL="342900" lvl="0" indent="-190500" algn="l" rtl="0">
              <a:lnSpc>
                <a:spcPct val="100000"/>
              </a:lnSpc>
              <a:spcBef>
                <a:spcPts val="480"/>
              </a:spcBef>
              <a:spcAft>
                <a:spcPts val="0"/>
              </a:spcAft>
              <a:buClr>
                <a:srgbClr val="3F3F3F"/>
              </a:buClr>
              <a:buSzPts val="2400"/>
              <a:buNone/>
            </a:pPr>
            <a:endParaRPr dirty="0"/>
          </a:p>
        </p:txBody>
      </p:sp>
      <p:pic>
        <p:nvPicPr>
          <p:cNvPr id="777" name="Google Shape;777;g97fd40ff81_1_46"/>
          <p:cNvPicPr preferRelativeResize="0"/>
          <p:nvPr/>
        </p:nvPicPr>
        <p:blipFill rotWithShape="1">
          <a:blip r:embed="rId4">
            <a:alphaModFix/>
          </a:blip>
          <a:srcRect/>
          <a:stretch/>
        </p:blipFill>
        <p:spPr>
          <a:xfrm>
            <a:off x="3453450" y="4386900"/>
            <a:ext cx="2237100" cy="610125"/>
          </a:xfrm>
          <a:prstGeom prst="rect">
            <a:avLst/>
          </a:prstGeom>
          <a:noFill/>
          <a:ln>
            <a:noFill/>
          </a:ln>
        </p:spPr>
      </p:pic>
      <p:sp>
        <p:nvSpPr>
          <p:cNvPr id="778" name="Google Shape;778;g97fd40ff81_1_46"/>
          <p:cNvSpPr txBox="1"/>
          <p:nvPr/>
        </p:nvSpPr>
        <p:spPr>
          <a:xfrm>
            <a:off x="457200" y="1200150"/>
            <a:ext cx="8479200" cy="30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latin typeface="Calibri"/>
                <a:ea typeface="Calibri"/>
                <a:cs typeface="Calibri"/>
                <a:sym typeface="Calibri"/>
              </a:rPr>
              <a:t>Medicaid Fraud Control Unit (MFCU)</a:t>
            </a:r>
            <a:endParaRPr sz="1700" dirty="0">
              <a:latin typeface="Calibri"/>
              <a:ea typeface="Calibri"/>
              <a:cs typeface="Calibri"/>
              <a:sym typeface="Calibri"/>
            </a:endParaRPr>
          </a:p>
          <a:p>
            <a:pPr marL="0" lvl="0" indent="0" algn="l" rtl="0">
              <a:spcBef>
                <a:spcPts val="0"/>
              </a:spcBef>
              <a:spcAft>
                <a:spcPts val="0"/>
              </a:spcAft>
              <a:buNone/>
            </a:pPr>
            <a:r>
              <a:rPr lang="en-US" sz="1700" dirty="0">
                <a:latin typeface="Calibri"/>
                <a:ea typeface="Calibri"/>
                <a:cs typeface="Calibri"/>
                <a:sym typeface="Calibri"/>
              </a:rPr>
              <a:t>	</a:t>
            </a:r>
            <a:r>
              <a:rPr lang="en-US" sz="1700" b="1" dirty="0">
                <a:latin typeface="Calibri"/>
                <a:ea typeface="Calibri"/>
                <a:cs typeface="Calibri"/>
                <a:sym typeface="Calibri"/>
              </a:rPr>
              <a:t>(801) 281-1259</a:t>
            </a:r>
            <a:endParaRPr sz="1700" b="1" dirty="0">
              <a:latin typeface="Calibri"/>
              <a:ea typeface="Calibri"/>
              <a:cs typeface="Calibri"/>
              <a:sym typeface="Calibri"/>
            </a:endParaRPr>
          </a:p>
          <a:p>
            <a:pPr marL="0" lvl="0" indent="0" algn="l" rtl="0">
              <a:spcBef>
                <a:spcPts val="0"/>
              </a:spcBef>
              <a:spcAft>
                <a:spcPts val="0"/>
              </a:spcAft>
              <a:buNone/>
            </a:pPr>
            <a:endParaRPr sz="1700" dirty="0">
              <a:latin typeface="Calibri"/>
              <a:ea typeface="Calibri"/>
              <a:cs typeface="Calibri"/>
              <a:sym typeface="Calibri"/>
            </a:endParaRPr>
          </a:p>
          <a:p>
            <a:pPr marL="0" lvl="0" indent="0" algn="l" rtl="0">
              <a:spcBef>
                <a:spcPts val="0"/>
              </a:spcBef>
              <a:spcAft>
                <a:spcPts val="0"/>
              </a:spcAft>
              <a:buNone/>
            </a:pPr>
            <a:r>
              <a:rPr lang="en-US" sz="1700" dirty="0">
                <a:latin typeface="Calibri"/>
                <a:ea typeface="Calibri"/>
                <a:cs typeface="Calibri"/>
                <a:sym typeface="Calibri"/>
              </a:rPr>
              <a:t>AARP Fraud Watch Network:</a:t>
            </a:r>
            <a:endParaRPr sz="1700" dirty="0">
              <a:latin typeface="Calibri"/>
              <a:ea typeface="Calibri"/>
              <a:cs typeface="Calibri"/>
              <a:sym typeface="Calibri"/>
            </a:endParaRPr>
          </a:p>
          <a:p>
            <a:pPr marL="0" lvl="0" indent="0" algn="l" rtl="0">
              <a:spcBef>
                <a:spcPts val="0"/>
              </a:spcBef>
              <a:spcAft>
                <a:spcPts val="0"/>
              </a:spcAft>
              <a:buNone/>
            </a:pPr>
            <a:r>
              <a:rPr lang="en-US" sz="1700" dirty="0">
                <a:latin typeface="Calibri"/>
                <a:ea typeface="Calibri"/>
                <a:cs typeface="Calibri"/>
                <a:sym typeface="Calibri"/>
              </a:rPr>
              <a:t>  	</a:t>
            </a:r>
            <a:r>
              <a:rPr lang="en-US" sz="1700" b="1" dirty="0">
                <a:latin typeface="Calibri"/>
                <a:ea typeface="Calibri"/>
                <a:cs typeface="Calibri"/>
                <a:sym typeface="Calibri"/>
              </a:rPr>
              <a:t>(877) 908-3360</a:t>
            </a:r>
            <a:r>
              <a:rPr lang="en-US" sz="1700" dirty="0">
                <a:latin typeface="Calibri"/>
                <a:ea typeface="Calibri"/>
                <a:cs typeface="Calibri"/>
                <a:sym typeface="Calibri"/>
              </a:rPr>
              <a:t>; </a:t>
            </a:r>
            <a:r>
              <a:rPr lang="en-US" sz="1700" b="1" u="sng" dirty="0">
                <a:solidFill>
                  <a:schemeClr val="hlink"/>
                </a:solidFill>
                <a:latin typeface="Calibri"/>
                <a:ea typeface="Calibri"/>
                <a:cs typeface="Calibri"/>
                <a:sym typeface="Calibri"/>
                <a:hlinkClick r:id="rId5"/>
              </a:rPr>
              <a:t>aarp.org</a:t>
            </a:r>
            <a:endParaRPr sz="1700" b="1" dirty="0">
              <a:latin typeface="Calibri"/>
              <a:ea typeface="Calibri"/>
              <a:cs typeface="Calibri"/>
              <a:sym typeface="Calibri"/>
            </a:endParaRPr>
          </a:p>
          <a:p>
            <a:pPr marL="0" marR="203200" lvl="0" indent="0" algn="l" rtl="0">
              <a:spcBef>
                <a:spcPts val="0"/>
              </a:spcBef>
              <a:spcAft>
                <a:spcPts val="0"/>
              </a:spcAft>
              <a:buNone/>
            </a:pPr>
            <a:endParaRPr sz="900" b="1" dirty="0">
              <a:solidFill>
                <a:srgbClr val="3F3F3F"/>
              </a:solidFill>
              <a:latin typeface="Calibri"/>
              <a:ea typeface="Calibri"/>
              <a:cs typeface="Calibri"/>
              <a:sym typeface="Calibri"/>
            </a:endParaRPr>
          </a:p>
          <a:p>
            <a:pPr marL="0" marR="203200" lvl="0" indent="0" algn="l" rtl="0">
              <a:spcBef>
                <a:spcPts val="0"/>
              </a:spcBef>
              <a:spcAft>
                <a:spcPts val="0"/>
              </a:spcAft>
              <a:buClr>
                <a:srgbClr val="000000"/>
              </a:buClr>
              <a:buSzPts val="2400"/>
              <a:buFont typeface="Arial"/>
              <a:buNone/>
            </a:pPr>
            <a:r>
              <a:rPr lang="en-US" sz="1700" dirty="0">
                <a:solidFill>
                  <a:schemeClr val="accent6">
                    <a:lumMod val="10000"/>
                  </a:schemeClr>
                </a:solidFill>
                <a:latin typeface="Calibri"/>
                <a:ea typeface="Calibri"/>
                <a:cs typeface="Calibri"/>
                <a:sym typeface="Calibri"/>
              </a:rPr>
              <a:t>National Council on Aging</a:t>
            </a:r>
            <a:endParaRPr sz="1700" dirty="0">
              <a:solidFill>
                <a:schemeClr val="accent6">
                  <a:lumMod val="10000"/>
                </a:schemeClr>
              </a:solidFill>
              <a:latin typeface="Calibri"/>
              <a:ea typeface="Calibri"/>
              <a:cs typeface="Calibri"/>
              <a:sym typeface="Calibri"/>
            </a:endParaRPr>
          </a:p>
          <a:p>
            <a:pPr marL="0" marR="203200" lvl="0" indent="0" algn="l" rtl="0">
              <a:spcBef>
                <a:spcPts val="0"/>
              </a:spcBef>
              <a:spcAft>
                <a:spcPts val="0"/>
              </a:spcAft>
              <a:buClr>
                <a:srgbClr val="000000"/>
              </a:buClr>
              <a:buSzPts val="2400"/>
              <a:buFont typeface="Arial"/>
              <a:buNone/>
            </a:pPr>
            <a:r>
              <a:rPr lang="en-US" sz="1800" b="1" dirty="0">
                <a:solidFill>
                  <a:srgbClr val="3F3F3F"/>
                </a:solidFill>
                <a:latin typeface="Calibri"/>
                <a:ea typeface="Calibri"/>
                <a:cs typeface="Calibri"/>
                <a:sym typeface="Calibri"/>
              </a:rPr>
              <a:t>  	 </a:t>
            </a:r>
            <a:r>
              <a:rPr lang="en-US" sz="1700" b="1" dirty="0">
                <a:solidFill>
                  <a:srgbClr val="3F3F3F"/>
                </a:solidFill>
                <a:latin typeface="Calibri"/>
                <a:ea typeface="Calibri"/>
                <a:cs typeface="Calibri"/>
                <a:sym typeface="Calibri"/>
              </a:rPr>
              <a:t> </a:t>
            </a:r>
            <a:r>
              <a:rPr lang="en-US" sz="1700" b="1" dirty="0">
                <a:solidFill>
                  <a:srgbClr val="3F3F3F"/>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ncoa.org</a:t>
            </a:r>
            <a:endParaRPr sz="1700" b="1" dirty="0">
              <a:solidFill>
                <a:srgbClr val="3F3F3F"/>
              </a:solidFill>
              <a:latin typeface="Calibri"/>
              <a:ea typeface="Calibri"/>
              <a:cs typeface="Calibri"/>
              <a:sym typeface="Calibri"/>
            </a:endParaRPr>
          </a:p>
          <a:p>
            <a:pPr marL="0" lvl="0" indent="0" algn="l" rtl="0">
              <a:spcBef>
                <a:spcPts val="0"/>
              </a:spcBef>
              <a:spcAft>
                <a:spcPts val="0"/>
              </a:spcAft>
              <a:buNone/>
            </a:pPr>
            <a:endParaRPr sz="900" b="1" dirty="0">
              <a:solidFill>
                <a:srgbClr val="3F3F3F"/>
              </a:solidFill>
              <a:latin typeface="Calibri"/>
              <a:ea typeface="Calibri"/>
              <a:cs typeface="Calibri"/>
              <a:sym typeface="Calibri"/>
            </a:endParaRPr>
          </a:p>
          <a:p>
            <a:pPr marL="0" lvl="0" indent="0" algn="l" rtl="0">
              <a:spcBef>
                <a:spcPts val="0"/>
              </a:spcBef>
              <a:spcAft>
                <a:spcPts val="0"/>
              </a:spcAft>
              <a:buNone/>
            </a:pPr>
            <a:r>
              <a:rPr lang="en-US" sz="1700" dirty="0">
                <a:solidFill>
                  <a:schemeClr val="accent6">
                    <a:lumMod val="10000"/>
                  </a:schemeClr>
                </a:solidFill>
                <a:latin typeface="Calibri"/>
                <a:ea typeface="Calibri"/>
                <a:cs typeface="Calibri"/>
                <a:sym typeface="Calibri"/>
              </a:rPr>
              <a:t>Money Smart for Older Adults </a:t>
            </a:r>
            <a:r>
              <a:rPr lang="en-US" sz="1700" b="1" dirty="0">
                <a:solidFill>
                  <a:schemeClr val="accent6">
                    <a:lumMod val="10000"/>
                  </a:schemeClr>
                </a:solidFill>
                <a:latin typeface="Calibri"/>
                <a:ea typeface="Calibri"/>
                <a:cs typeface="Calibri"/>
                <a:sym typeface="Calibri"/>
              </a:rPr>
              <a:t>             </a:t>
            </a:r>
            <a:endParaRPr sz="1700" b="1" dirty="0">
              <a:solidFill>
                <a:schemeClr val="accent6">
                  <a:lumMod val="10000"/>
                </a:schemeClr>
              </a:solidFill>
              <a:latin typeface="Calibri"/>
              <a:ea typeface="Calibri"/>
              <a:cs typeface="Calibri"/>
              <a:sym typeface="Calibri"/>
            </a:endParaRPr>
          </a:p>
          <a:p>
            <a:pPr marL="0" lvl="0" indent="457200" algn="l" rtl="0">
              <a:spcBef>
                <a:spcPts val="0"/>
              </a:spcBef>
              <a:spcAft>
                <a:spcPts val="0"/>
              </a:spcAft>
              <a:buNone/>
            </a:pPr>
            <a:r>
              <a:rPr lang="en-US" sz="1700" b="1" dirty="0">
                <a:solidFill>
                  <a:srgbClr val="3F3F3F"/>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fdic.gov/consumers/consumer/</a:t>
            </a:r>
            <a:endParaRPr sz="1500" dirty="0"/>
          </a:p>
          <a:p>
            <a:pPr marL="0" lvl="0" indent="457200" algn="l" rtl="0">
              <a:spcBef>
                <a:spcPts val="0"/>
              </a:spcBef>
              <a:spcAft>
                <a:spcPts val="0"/>
              </a:spcAft>
              <a:buNone/>
            </a:pPr>
            <a:r>
              <a:rPr lang="en-US" sz="1700" b="1" dirty="0">
                <a:solidFill>
                  <a:srgbClr val="3F3F3F"/>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moneysmart/olderadult.html</a:t>
            </a:r>
            <a:endParaRPr sz="1700" b="1" dirty="0">
              <a:solidFill>
                <a:srgbClr val="3F3F3F"/>
              </a:solidFill>
              <a:latin typeface="Calibri"/>
              <a:ea typeface="Calibri"/>
              <a:cs typeface="Calibri"/>
              <a:sym typeface="Calibri"/>
            </a:endParaRPr>
          </a:p>
          <a:p>
            <a:pPr marL="0" lvl="0" indent="457200" algn="l" rtl="0">
              <a:spcBef>
                <a:spcPts val="0"/>
              </a:spcBef>
              <a:spcAft>
                <a:spcPts val="0"/>
              </a:spcAft>
              <a:buNone/>
            </a:pPr>
            <a:endParaRPr sz="800" b="1" dirty="0">
              <a:solidFill>
                <a:srgbClr val="3F3F3F"/>
              </a:solidFill>
              <a:latin typeface="Calibri"/>
              <a:ea typeface="Calibri"/>
              <a:cs typeface="Calibri"/>
              <a:sym typeface="Calibri"/>
            </a:endParaRPr>
          </a:p>
          <a:p>
            <a:pPr marL="0" lvl="0" indent="0" algn="l" rtl="0">
              <a:spcBef>
                <a:spcPts val="0"/>
              </a:spcBef>
              <a:spcAft>
                <a:spcPts val="0"/>
              </a:spcAft>
              <a:buNone/>
            </a:pPr>
            <a:endParaRPr sz="900" b="1" dirty="0">
              <a:solidFill>
                <a:srgbClr val="3F3F3F"/>
              </a:solidFill>
              <a:latin typeface="Calibri"/>
              <a:ea typeface="Calibri"/>
              <a:cs typeface="Calibri"/>
              <a:sym typeface="Calibri"/>
            </a:endParaRPr>
          </a:p>
          <a:p>
            <a:pPr marL="0" lvl="0" indent="0" algn="l" rtl="0">
              <a:spcBef>
                <a:spcPts val="0"/>
              </a:spcBef>
              <a:spcAft>
                <a:spcPts val="0"/>
              </a:spcAft>
              <a:buClr>
                <a:srgbClr val="000000"/>
              </a:buClr>
              <a:buSzPts val="2400"/>
              <a:buFont typeface="Arial"/>
              <a:buNone/>
            </a:pPr>
            <a:endParaRPr sz="1600" b="1" dirty="0">
              <a:solidFill>
                <a:srgbClr val="3F3F3F"/>
              </a:solidFill>
              <a:latin typeface="Calibri"/>
              <a:ea typeface="Calibri"/>
              <a:cs typeface="Calibri"/>
              <a:sym typeface="Calibri"/>
            </a:endParaRPr>
          </a:p>
          <a:p>
            <a:pPr marL="0" lvl="0" indent="0" algn="l" rtl="0">
              <a:spcBef>
                <a:spcPts val="1000"/>
              </a:spcBef>
              <a:spcAft>
                <a:spcPts val="0"/>
              </a:spcAft>
              <a:buNone/>
            </a:pPr>
            <a:r>
              <a:rPr lang="en-US" sz="1600" dirty="0">
                <a:latin typeface="Calibri"/>
                <a:ea typeface="Calibri"/>
                <a:cs typeface="Calibri"/>
                <a:sym typeface="Calibri"/>
              </a:rPr>
              <a:t> </a:t>
            </a:r>
            <a:endParaRPr sz="1600" dirty="0">
              <a:latin typeface="Calibri"/>
              <a:ea typeface="Calibri"/>
              <a:cs typeface="Calibri"/>
              <a:sym typeface="Calibri"/>
            </a:endParaRPr>
          </a:p>
          <a:p>
            <a:pPr marL="0" lvl="0" indent="457200" algn="l" rtl="0">
              <a:spcBef>
                <a:spcPts val="1000"/>
              </a:spcBef>
              <a:spcAft>
                <a:spcPts val="0"/>
              </a:spcAft>
              <a:buNone/>
            </a:pPr>
            <a:endParaRPr sz="1600" b="1" dirty="0">
              <a:latin typeface="Calibri"/>
              <a:ea typeface="Calibri"/>
              <a:cs typeface="Calibri"/>
              <a:sym typeface="Calibri"/>
            </a:endParaRPr>
          </a:p>
          <a:p>
            <a:pPr marL="0" lvl="0" indent="0" algn="l" rtl="0">
              <a:spcBef>
                <a:spcPts val="1000"/>
              </a:spcBef>
              <a:spcAft>
                <a:spcPts val="0"/>
              </a:spcAft>
              <a:buNone/>
            </a:pPr>
            <a:endParaRPr sz="1600" dirty="0">
              <a:latin typeface="Calibri"/>
              <a:ea typeface="Calibri"/>
              <a:cs typeface="Calibri"/>
              <a:sym typeface="Calibri"/>
            </a:endParaRPr>
          </a:p>
        </p:txBody>
      </p:sp>
      <p:sp>
        <p:nvSpPr>
          <p:cNvPr id="779" name="Google Shape;779;g97fd40ff81_1_46"/>
          <p:cNvSpPr txBox="1">
            <a:spLocks noGrp="1"/>
          </p:cNvSpPr>
          <p:nvPr>
            <p:ph type="body" idx="3"/>
          </p:nvPr>
        </p:nvSpPr>
        <p:spPr>
          <a:xfrm>
            <a:off x="4446925" y="1200150"/>
            <a:ext cx="4414800" cy="31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solidFill>
                  <a:schemeClr val="accent6">
                    <a:lumMod val="10000"/>
                  </a:schemeClr>
                </a:solidFill>
              </a:rPr>
              <a:t>Do Not Call Registry</a:t>
            </a:r>
            <a:endParaRPr sz="1700" dirty="0">
              <a:solidFill>
                <a:schemeClr val="accent6">
                  <a:lumMod val="10000"/>
                </a:schemeClr>
              </a:solidFill>
            </a:endParaRPr>
          </a:p>
          <a:p>
            <a:pPr marL="0" lvl="0" indent="457200" algn="l" rtl="0">
              <a:spcBef>
                <a:spcPts val="0"/>
              </a:spcBef>
              <a:spcAft>
                <a:spcPts val="0"/>
              </a:spcAft>
              <a:buNone/>
            </a:pPr>
            <a:r>
              <a:rPr lang="en-US" sz="1700" b="1" dirty="0">
                <a:solidFill>
                  <a:schemeClr val="bg2"/>
                </a:solidFill>
              </a:rPr>
              <a:t>donotcall.org</a:t>
            </a:r>
            <a:endParaRPr sz="1700" b="1" dirty="0">
              <a:solidFill>
                <a:schemeClr val="bg2"/>
              </a:solidFill>
            </a:endParaRPr>
          </a:p>
          <a:p>
            <a:pPr marL="0" lvl="0" indent="0" algn="l" rtl="0">
              <a:spcBef>
                <a:spcPts val="0"/>
              </a:spcBef>
              <a:spcAft>
                <a:spcPts val="0"/>
              </a:spcAft>
              <a:buNone/>
            </a:pPr>
            <a:endParaRPr sz="900" dirty="0">
              <a:solidFill>
                <a:srgbClr val="000000"/>
              </a:solidFill>
            </a:endParaRPr>
          </a:p>
          <a:p>
            <a:pPr marL="0" lvl="0" indent="0" algn="l" rtl="0">
              <a:spcBef>
                <a:spcPts val="0"/>
              </a:spcBef>
              <a:spcAft>
                <a:spcPts val="0"/>
              </a:spcAft>
              <a:buNone/>
            </a:pPr>
            <a:r>
              <a:rPr lang="en-US" sz="1700" dirty="0">
                <a:solidFill>
                  <a:srgbClr val="000000"/>
                </a:solidFill>
              </a:rPr>
              <a:t>Social Security Administration (if benefits misused/stolen)</a:t>
            </a:r>
            <a:endParaRPr sz="1700" dirty="0">
              <a:solidFill>
                <a:srgbClr val="000000"/>
              </a:solidFill>
            </a:endParaRPr>
          </a:p>
          <a:p>
            <a:pPr marL="0" lvl="0" indent="0" algn="l" rtl="0">
              <a:spcBef>
                <a:spcPts val="0"/>
              </a:spcBef>
              <a:spcAft>
                <a:spcPts val="0"/>
              </a:spcAft>
              <a:buNone/>
            </a:pPr>
            <a:r>
              <a:rPr lang="en-US" sz="1700" dirty="0">
                <a:solidFill>
                  <a:srgbClr val="000000"/>
                </a:solidFill>
              </a:rPr>
              <a:t>   </a:t>
            </a:r>
            <a:r>
              <a:rPr lang="en-US" sz="1700" b="1" dirty="0">
                <a:solidFill>
                  <a:srgbClr val="000000"/>
                </a:solidFill>
              </a:rPr>
              <a:t>   (800) 269-0271</a:t>
            </a:r>
            <a:endParaRPr sz="1700" b="1" dirty="0">
              <a:solidFill>
                <a:srgbClr val="000000"/>
              </a:solidFill>
            </a:endParaRPr>
          </a:p>
          <a:p>
            <a:pPr marL="0" lvl="0" indent="0" algn="l" rtl="0">
              <a:spcBef>
                <a:spcPts val="0"/>
              </a:spcBef>
              <a:spcAft>
                <a:spcPts val="0"/>
              </a:spcAft>
              <a:buNone/>
            </a:pPr>
            <a:endParaRPr sz="900" b="1" dirty="0">
              <a:solidFill>
                <a:srgbClr val="000000"/>
              </a:solidFill>
            </a:endParaRPr>
          </a:p>
          <a:p>
            <a:pPr marL="0" lvl="0" indent="0" algn="l" rtl="0">
              <a:spcBef>
                <a:spcPts val="0"/>
              </a:spcBef>
              <a:spcAft>
                <a:spcPts val="0"/>
              </a:spcAft>
              <a:buNone/>
            </a:pPr>
            <a:r>
              <a:rPr lang="en-US" sz="1700" dirty="0">
                <a:solidFill>
                  <a:srgbClr val="000000"/>
                </a:solidFill>
              </a:rPr>
              <a:t>Veterans Affairs (if VA benefits misused/stolen)</a:t>
            </a:r>
            <a:endParaRPr sz="1700" dirty="0">
              <a:solidFill>
                <a:srgbClr val="000000"/>
              </a:solidFill>
            </a:endParaRPr>
          </a:p>
          <a:p>
            <a:pPr marL="0" lvl="0" indent="0" algn="l" rtl="0">
              <a:spcBef>
                <a:spcPts val="0"/>
              </a:spcBef>
              <a:spcAft>
                <a:spcPts val="0"/>
              </a:spcAft>
              <a:buNone/>
            </a:pPr>
            <a:r>
              <a:rPr lang="en-US" sz="1700" dirty="0">
                <a:solidFill>
                  <a:srgbClr val="000000"/>
                </a:solidFill>
              </a:rPr>
              <a:t>       </a:t>
            </a:r>
            <a:r>
              <a:rPr lang="en-US" sz="1700" b="1" dirty="0">
                <a:solidFill>
                  <a:srgbClr val="000000"/>
                </a:solidFill>
              </a:rPr>
              <a:t>(888) 407-0144</a:t>
            </a:r>
            <a:endParaRPr sz="1700" b="1" dirty="0">
              <a:solidFill>
                <a:srgbClr val="000000"/>
              </a:solidFill>
            </a:endParaRPr>
          </a:p>
          <a:p>
            <a:pPr marL="0" lvl="0" indent="0" algn="l" rtl="0">
              <a:spcBef>
                <a:spcPts val="0"/>
              </a:spcBef>
              <a:spcAft>
                <a:spcPts val="0"/>
              </a:spcAft>
              <a:buNone/>
            </a:pPr>
            <a:endParaRPr sz="900" b="1" dirty="0">
              <a:solidFill>
                <a:srgbClr val="000000"/>
              </a:solidFill>
            </a:endParaRPr>
          </a:p>
          <a:p>
            <a:pPr marL="0" lvl="0" indent="0" algn="l" rtl="0">
              <a:spcBef>
                <a:spcPts val="0"/>
              </a:spcBef>
              <a:spcAft>
                <a:spcPts val="0"/>
              </a:spcAft>
              <a:buNone/>
            </a:pPr>
            <a:r>
              <a:rPr lang="en-US" sz="1700" dirty="0">
                <a:solidFill>
                  <a:srgbClr val="000000"/>
                </a:solidFill>
              </a:rPr>
              <a:t>Utah GRAMP  (if conservator or guardian involved)</a:t>
            </a:r>
            <a:endParaRPr sz="1700" dirty="0">
              <a:solidFill>
                <a:srgbClr val="000000"/>
              </a:solidFill>
            </a:endParaRPr>
          </a:p>
          <a:p>
            <a:pPr marL="0" lvl="0" indent="0" algn="l" rtl="0">
              <a:spcBef>
                <a:spcPts val="0"/>
              </a:spcBef>
              <a:spcAft>
                <a:spcPts val="0"/>
              </a:spcAft>
              <a:buNone/>
            </a:pPr>
            <a:r>
              <a:rPr lang="en-US" sz="1700" dirty="0">
                <a:solidFill>
                  <a:srgbClr val="000000"/>
                </a:solidFill>
              </a:rPr>
              <a:t>       </a:t>
            </a:r>
            <a:r>
              <a:rPr lang="en-US" sz="1700" b="1" dirty="0">
                <a:solidFill>
                  <a:srgbClr val="000000"/>
                </a:solidFill>
              </a:rPr>
              <a:t>(801) 578-3925 </a:t>
            </a:r>
            <a:endParaRPr sz="1700" b="1" dirty="0">
              <a:solidFill>
                <a:srgbClr val="000000"/>
              </a:solidFill>
            </a:endParaRPr>
          </a:p>
          <a:p>
            <a:pPr marL="0" lvl="0" indent="0" algn="l" rtl="0">
              <a:spcBef>
                <a:spcPts val="0"/>
              </a:spcBef>
              <a:spcAft>
                <a:spcPts val="0"/>
              </a:spcAft>
              <a:buNone/>
            </a:pPr>
            <a:endParaRPr sz="1700" b="1" dirty="0">
              <a:solidFill>
                <a:srgbClr val="000000"/>
              </a:solidFill>
            </a:endParaRPr>
          </a:p>
          <a:p>
            <a:pPr marL="0" lvl="0" indent="457200" algn="l" rtl="0">
              <a:spcBef>
                <a:spcPts val="0"/>
              </a:spcBef>
              <a:spcAft>
                <a:spcPts val="0"/>
              </a:spcAft>
              <a:buNone/>
            </a:pPr>
            <a:endParaRPr sz="1700" b="1" dirty="0"/>
          </a:p>
          <a:p>
            <a:pPr marL="0" lvl="0" indent="0" algn="l" rtl="0">
              <a:spcBef>
                <a:spcPts val="480"/>
              </a:spcBef>
              <a:spcAft>
                <a:spcPts val="0"/>
              </a:spcAft>
              <a:buNone/>
            </a:pPr>
            <a:endParaRPr sz="1600" dirty="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
          <p:cNvSpPr txBox="1">
            <a:spLocks noGrp="1"/>
          </p:cNvSpPr>
          <p:nvPr>
            <p:ph type="body" idx="1"/>
          </p:nvPr>
        </p:nvSpPr>
        <p:spPr>
          <a:xfrm>
            <a:off x="457200" y="1200151"/>
            <a:ext cx="8229600" cy="31880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endParaRPr sz="1600" b="1" dirty="0">
              <a:solidFill>
                <a:srgbClr val="344D6C"/>
              </a:solidFill>
            </a:endParaRPr>
          </a:p>
          <a:p>
            <a:pPr marL="342900" marR="0" lvl="0" indent="-342900" algn="l" rtl="0">
              <a:lnSpc>
                <a:spcPct val="90000"/>
              </a:lnSpc>
              <a:spcBef>
                <a:spcPts val="0"/>
              </a:spcBef>
              <a:spcAft>
                <a:spcPts val="0"/>
              </a:spcAft>
              <a:buClr>
                <a:srgbClr val="344D6C"/>
              </a:buClr>
              <a:buSzPts val="1600"/>
              <a:buFont typeface="Arial"/>
              <a:buNone/>
            </a:pPr>
            <a:r>
              <a:rPr lang="en-US" sz="1600" b="1" dirty="0">
                <a:solidFill>
                  <a:srgbClr val="344D6C"/>
                </a:solidFill>
              </a:rPr>
              <a:t>An elder adult, 65 years of age or older.</a:t>
            </a:r>
            <a:endParaRPr sz="1600" b="1" i="0" u="none" strike="noStrike" cap="none" dirty="0">
              <a:solidFill>
                <a:srgbClr val="344D6C"/>
              </a:solidFill>
              <a:latin typeface="Calibri"/>
              <a:ea typeface="Calibri"/>
              <a:cs typeface="Calibri"/>
              <a:sym typeface="Calibri"/>
            </a:endParaRPr>
          </a:p>
        </p:txBody>
      </p:sp>
      <p:sp>
        <p:nvSpPr>
          <p:cNvPr id="224" name="Google Shape;224;p3"/>
          <p:cNvSpPr txBox="1">
            <a:spLocks noGrp="1"/>
          </p:cNvSpPr>
          <p:nvPr>
            <p:ph type="title"/>
          </p:nvPr>
        </p:nvSpPr>
        <p:spPr>
          <a:xfrm>
            <a:off x="457200" y="111603"/>
            <a:ext cx="8229600" cy="85725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Vulnerable Adult</a:t>
            </a:r>
            <a:endParaRPr dirty="0"/>
          </a:p>
        </p:txBody>
      </p:sp>
      <p:sp>
        <p:nvSpPr>
          <p:cNvPr id="225" name="Google Shape;225;p3"/>
          <p:cNvSpPr txBox="1">
            <a:spLocks noGrp="1"/>
          </p:cNvSpPr>
          <p:nvPr>
            <p:ph type="body" idx="4294967295"/>
          </p:nvPr>
        </p:nvSpPr>
        <p:spPr>
          <a:xfrm>
            <a:off x="4645222" y="1200151"/>
            <a:ext cx="4041600" cy="31880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600"/>
              <a:buNone/>
            </a:pPr>
            <a:r>
              <a:rPr lang="en-US" sz="1600" dirty="0"/>
              <a:t>An </a:t>
            </a:r>
            <a:r>
              <a:rPr lang="en-US" sz="1600" b="1" dirty="0"/>
              <a:t>adult (18-64) who has a mental or physical impairment</a:t>
            </a:r>
            <a:r>
              <a:rPr lang="en-US" sz="1600" dirty="0"/>
              <a:t> which substantially affects that person’s ability to:</a:t>
            </a:r>
            <a:endParaRPr sz="1600" dirty="0"/>
          </a:p>
          <a:p>
            <a:pPr marL="457200" lvl="0" indent="-330200" algn="l" rtl="0">
              <a:lnSpc>
                <a:spcPct val="100000"/>
              </a:lnSpc>
              <a:spcBef>
                <a:spcPts val="480"/>
              </a:spcBef>
              <a:spcAft>
                <a:spcPts val="0"/>
              </a:spcAft>
              <a:buClr>
                <a:schemeClr val="dk1"/>
              </a:buClr>
              <a:buSzPts val="1600"/>
              <a:buAutoNum type="arabicParenR"/>
            </a:pPr>
            <a:r>
              <a:rPr lang="en-US" sz="1600" dirty="0"/>
              <a:t>Provide personal protection;</a:t>
            </a:r>
            <a:endParaRPr sz="1600" dirty="0"/>
          </a:p>
          <a:p>
            <a:pPr marL="457200" lvl="0" indent="-330200" algn="l" rtl="0">
              <a:lnSpc>
                <a:spcPct val="100000"/>
              </a:lnSpc>
              <a:spcBef>
                <a:spcPts val="0"/>
              </a:spcBef>
              <a:spcAft>
                <a:spcPts val="0"/>
              </a:spcAft>
              <a:buClr>
                <a:schemeClr val="dk1"/>
              </a:buClr>
              <a:buSzPts val="1600"/>
              <a:buAutoNum type="arabicParenR"/>
            </a:pPr>
            <a:r>
              <a:rPr lang="en-US" sz="1600" dirty="0"/>
              <a:t>Provide necessities such as food, shelter, clothing or, mental or other health care;</a:t>
            </a:r>
            <a:endParaRPr sz="1600" dirty="0"/>
          </a:p>
          <a:p>
            <a:pPr marL="457200" lvl="0" indent="-330200" algn="l" rtl="0">
              <a:lnSpc>
                <a:spcPct val="100000"/>
              </a:lnSpc>
              <a:spcBef>
                <a:spcPts val="0"/>
              </a:spcBef>
              <a:spcAft>
                <a:spcPts val="0"/>
              </a:spcAft>
              <a:buClr>
                <a:schemeClr val="dk1"/>
              </a:buClr>
              <a:buSzPts val="1600"/>
              <a:buAutoNum type="arabicParenR"/>
            </a:pPr>
            <a:r>
              <a:rPr lang="en-US" sz="1600" dirty="0"/>
              <a:t>Obtain services necessary for health, safety, or welfare; </a:t>
            </a:r>
            <a:endParaRPr sz="1600" dirty="0"/>
          </a:p>
          <a:p>
            <a:pPr marL="457200" lvl="0" indent="-330200" algn="l" rtl="0">
              <a:lnSpc>
                <a:spcPct val="100000"/>
              </a:lnSpc>
              <a:spcBef>
                <a:spcPts val="0"/>
              </a:spcBef>
              <a:spcAft>
                <a:spcPts val="0"/>
              </a:spcAft>
              <a:buClr>
                <a:schemeClr val="dk1"/>
              </a:buClr>
              <a:buSzPts val="1600"/>
              <a:buAutoNum type="arabicParenR"/>
            </a:pPr>
            <a:r>
              <a:rPr lang="en-US" sz="1600" dirty="0"/>
              <a:t>Carry out the activities of daily living;</a:t>
            </a:r>
            <a:endParaRPr sz="1600" dirty="0"/>
          </a:p>
          <a:p>
            <a:pPr marL="457200" lvl="0" indent="-330200" algn="l" rtl="0">
              <a:lnSpc>
                <a:spcPct val="100000"/>
              </a:lnSpc>
              <a:spcBef>
                <a:spcPts val="0"/>
              </a:spcBef>
              <a:spcAft>
                <a:spcPts val="0"/>
              </a:spcAft>
              <a:buClr>
                <a:schemeClr val="dk1"/>
              </a:buClr>
              <a:buSzPts val="1600"/>
              <a:buAutoNum type="arabicParenR"/>
            </a:pPr>
            <a:r>
              <a:rPr lang="en-US" sz="1600" dirty="0"/>
              <a:t>Manage the adult’s own financial resources; or</a:t>
            </a:r>
            <a:endParaRPr sz="1600" dirty="0"/>
          </a:p>
          <a:p>
            <a:pPr marL="457200" lvl="0" indent="-330200" algn="l" rtl="0">
              <a:lnSpc>
                <a:spcPct val="100000"/>
              </a:lnSpc>
              <a:spcBef>
                <a:spcPts val="0"/>
              </a:spcBef>
              <a:spcAft>
                <a:spcPts val="0"/>
              </a:spcAft>
              <a:buClr>
                <a:schemeClr val="dk1"/>
              </a:buClr>
              <a:buSzPts val="1600"/>
              <a:buAutoNum type="arabicParenR"/>
            </a:pPr>
            <a:r>
              <a:rPr lang="en-US" sz="1600" dirty="0"/>
              <a:t>Comprehend the nature and consequences of remaining in a situation of abuse, neglect, or exploitation. </a:t>
            </a:r>
            <a:endParaRPr sz="1600" dirty="0"/>
          </a:p>
        </p:txBody>
      </p:sp>
      <p:pic>
        <p:nvPicPr>
          <p:cNvPr id="226" name="Google Shape;226;p3"/>
          <p:cNvPicPr preferRelativeResize="0"/>
          <p:nvPr/>
        </p:nvPicPr>
        <p:blipFill rotWithShape="1">
          <a:blip r:embed="rId4">
            <a:alphaModFix/>
          </a:blip>
          <a:srcRect/>
          <a:stretch/>
        </p:blipFill>
        <p:spPr>
          <a:xfrm>
            <a:off x="457200" y="4193350"/>
            <a:ext cx="2484176" cy="677500"/>
          </a:xfrm>
          <a:prstGeom prst="rect">
            <a:avLst/>
          </a:prstGeom>
          <a:noFill/>
          <a:ln>
            <a:noFill/>
          </a:ln>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20" descr="DSC_0011.JPG"/>
          <p:cNvPicPr preferRelativeResize="0">
            <a:picLocks noGrp="1"/>
          </p:cNvPicPr>
          <p:nvPr>
            <p:ph type="pic" idx="3"/>
          </p:nvPr>
        </p:nvPicPr>
        <p:blipFill rotWithShape="1">
          <a:blip r:embed="rId4">
            <a:alphaModFix/>
          </a:blip>
          <a:srcRect t="1825" b="-425"/>
          <a:stretch/>
        </p:blipFill>
        <p:spPr>
          <a:xfrm>
            <a:off x="-50751" y="0"/>
            <a:ext cx="9194751" cy="6048965"/>
          </a:xfrm>
          <a:prstGeom prst="rect">
            <a:avLst/>
          </a:prstGeom>
          <a:noFill/>
          <a:ln>
            <a:noFill/>
          </a:ln>
        </p:spPr>
      </p:pic>
      <p:sp>
        <p:nvSpPr>
          <p:cNvPr id="794" name="Google Shape;794;p20"/>
          <p:cNvSpPr txBox="1">
            <a:spLocks noGrp="1"/>
          </p:cNvSpPr>
          <p:nvPr>
            <p:ph type="title"/>
          </p:nvPr>
        </p:nvSpPr>
        <p:spPr>
          <a:xfrm>
            <a:off x="457200" y="1553919"/>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6600"/>
              <a:buFont typeface="Calibri"/>
              <a:buNone/>
            </a:pPr>
            <a:r>
              <a:rPr lang="en-US" sz="4600" b="1" dirty="0">
                <a:solidFill>
                  <a:srgbClr val="FFFFFF"/>
                </a:solidFill>
              </a:rPr>
              <a:t>Let’s all take part in a holistic approach to combat abuse of vulnerable adults!</a:t>
            </a:r>
            <a:endParaRPr sz="4600" b="1" dirty="0">
              <a:solidFill>
                <a:srgbClr val="FFFFFF"/>
              </a:solidFill>
            </a:endParaRPr>
          </a:p>
        </p:txBody>
      </p:sp>
      <p:pic>
        <p:nvPicPr>
          <p:cNvPr id="795" name="Google Shape;795;p20"/>
          <p:cNvPicPr preferRelativeResize="0"/>
          <p:nvPr/>
        </p:nvPicPr>
        <p:blipFill rotWithShape="1">
          <a:blip r:embed="rId5">
            <a:alphaModFix/>
          </a:blip>
          <a:srcRect/>
          <a:stretch/>
        </p:blipFill>
        <p:spPr>
          <a:xfrm>
            <a:off x="3453450" y="4388250"/>
            <a:ext cx="2237100" cy="610125"/>
          </a:xfrm>
          <a:prstGeom prst="rect">
            <a:avLst/>
          </a:prstGeom>
          <a:noFill/>
          <a:ln>
            <a:noFill/>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EB8684A-F5CC-42DF-9E0B-98279A1FD66F}"/>
              </a:ext>
            </a:extLst>
          </p:cNvPr>
          <p:cNvSpPr>
            <a:spLocks noGrp="1"/>
          </p:cNvSpPr>
          <p:nvPr>
            <p:ph type="pic" idx="2"/>
          </p:nvPr>
        </p:nvSpPr>
        <p:spPr/>
      </p:sp>
      <p:sp>
        <p:nvSpPr>
          <p:cNvPr id="3" name="Title 2">
            <a:extLst>
              <a:ext uri="{FF2B5EF4-FFF2-40B4-BE49-F238E27FC236}">
                <a16:creationId xmlns:a16="http://schemas.microsoft.com/office/drawing/2014/main" id="{FC7AAA62-83FE-419C-AAEF-CAB82D6150B9}"/>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9C0A0290-5860-43BD-A57B-04B12A77498B}"/>
              </a:ext>
            </a:extLst>
          </p:cNvPr>
          <p:cNvSpPr>
            <a:spLocks noGrp="1"/>
          </p:cNvSpPr>
          <p:nvPr>
            <p:ph type="pic" idx="3"/>
          </p:nvPr>
        </p:nvSpPr>
        <p:spPr/>
      </p:sp>
      <p:pic>
        <p:nvPicPr>
          <p:cNvPr id="5" name="Picture 4">
            <a:extLst>
              <a:ext uri="{FF2B5EF4-FFF2-40B4-BE49-F238E27FC236}">
                <a16:creationId xmlns:a16="http://schemas.microsoft.com/office/drawing/2014/main" id="{D09104BC-BDF3-45C6-90E4-04B0D889C31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4772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22"/>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endParaRPr/>
          </a:p>
          <a:p>
            <a:pPr marL="0" lvl="0" indent="0" algn="ctr" rtl="0">
              <a:lnSpc>
                <a:spcPct val="100000"/>
              </a:lnSpc>
              <a:spcBef>
                <a:spcPts val="0"/>
              </a:spcBef>
              <a:spcAft>
                <a:spcPts val="0"/>
              </a:spcAft>
              <a:buSzPts val="4000"/>
              <a:buNone/>
            </a:pPr>
            <a:r>
              <a:rPr lang="en-US"/>
              <a:t>APS Intake Criteria</a:t>
            </a:r>
            <a:endParaRPr/>
          </a:p>
          <a:p>
            <a:pPr marL="0" lvl="0" indent="0" algn="ctr" rtl="0">
              <a:lnSpc>
                <a:spcPct val="100000"/>
              </a:lnSpc>
              <a:spcBef>
                <a:spcPts val="0"/>
              </a:spcBef>
              <a:spcAft>
                <a:spcPts val="0"/>
              </a:spcAft>
              <a:buSzPts val="4000"/>
              <a:buNone/>
            </a:pPr>
            <a:endParaRPr/>
          </a:p>
        </p:txBody>
      </p:sp>
      <p:sp>
        <p:nvSpPr>
          <p:cNvPr id="1115" name="Google Shape;1115;p22"/>
          <p:cNvSpPr txBox="1">
            <a:spLocks noGrp="1"/>
          </p:cNvSpPr>
          <p:nvPr>
            <p:ph type="body" idx="1"/>
          </p:nvPr>
        </p:nvSpPr>
        <p:spPr>
          <a:xfrm>
            <a:off x="457200" y="1200151"/>
            <a:ext cx="8229600" cy="3315374"/>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480"/>
              </a:spcBef>
              <a:spcAft>
                <a:spcPts val="0"/>
              </a:spcAft>
              <a:buSzPts val="1800"/>
              <a:buNone/>
            </a:pPr>
            <a:r>
              <a:rPr lang="en-US" sz="1600" dirty="0">
                <a:solidFill>
                  <a:srgbClr val="3F3F3F"/>
                </a:solidFill>
              </a:rPr>
              <a:t>APS shall accept all referrals with allegations of abuse, neglect, or exploitation of a vulnerable adult in the State of Utah except as follows:</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does not involve an allegation that a vulnerable adult may have been or is being abused, neglected or exploited; </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does not identify a </a:t>
            </a:r>
            <a:r>
              <a:rPr lang="en-US" sz="1600" i="1" dirty="0">
                <a:solidFill>
                  <a:srgbClr val="3F3F3F"/>
                </a:solidFill>
              </a:rPr>
              <a:t>current</a:t>
            </a:r>
            <a:r>
              <a:rPr lang="en-US" sz="1600" dirty="0">
                <a:solidFill>
                  <a:srgbClr val="3F3F3F"/>
                </a:solidFill>
              </a:rPr>
              <a:t> abuse, neglect or exploitation allegation, but anticipates that abuse, neglect, or exploitation </a:t>
            </a:r>
            <a:r>
              <a:rPr lang="en-US" sz="1600" i="1" dirty="0">
                <a:solidFill>
                  <a:srgbClr val="3F3F3F"/>
                </a:solidFill>
              </a:rPr>
              <a:t>may</a:t>
            </a:r>
            <a:r>
              <a:rPr lang="en-US" sz="1600" dirty="0">
                <a:solidFill>
                  <a:srgbClr val="3F3F3F"/>
                </a:solidFill>
              </a:rPr>
              <a:t> occur;</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involves a vulnerable adult on an Indian reservation;</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involves an alleged incident in a long-term care facility involving an alleged theft or alleged loss of a resident’s money and/or personal property, the alleged perpetrator(s) is unknown, and the money and/or personal property has been replaced, returned, or reimbursed by the facility; </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involves an alleged financial scam and/or alleged consumer fraud;</a:t>
            </a:r>
            <a:endParaRPr sz="1600" dirty="0">
              <a:solidFill>
                <a:srgbClr val="3F3F3F"/>
              </a:solidFill>
            </a:endParaRPr>
          </a:p>
          <a:p>
            <a:pPr marL="914400" lvl="1" indent="-330200" algn="l" rtl="0">
              <a:lnSpc>
                <a:spcPct val="100000"/>
              </a:lnSpc>
              <a:spcBef>
                <a:spcPts val="0"/>
              </a:spcBef>
              <a:spcAft>
                <a:spcPts val="0"/>
              </a:spcAft>
              <a:buClr>
                <a:srgbClr val="3F3F3F"/>
              </a:buClr>
              <a:buSzPts val="1600"/>
              <a:buFont typeface="Arial"/>
              <a:buChar char="•"/>
            </a:pPr>
            <a:r>
              <a:rPr lang="en-US" sz="1600" dirty="0">
                <a:solidFill>
                  <a:srgbClr val="3F3F3F"/>
                </a:solidFill>
              </a:rPr>
              <a:t>When the referral contains insufficient information to locate the alleged victim.</a:t>
            </a:r>
            <a:endParaRPr sz="1600" dirty="0">
              <a:solidFill>
                <a:srgbClr val="3F3F3F"/>
              </a:solidFill>
            </a:endParaRPr>
          </a:p>
          <a:p>
            <a:pPr marL="0" lvl="0" indent="0" algn="l" rtl="0">
              <a:lnSpc>
                <a:spcPct val="100000"/>
              </a:lnSpc>
              <a:spcBef>
                <a:spcPts val="480"/>
              </a:spcBef>
              <a:spcAft>
                <a:spcPts val="0"/>
              </a:spcAft>
              <a:buSzPts val="2400"/>
              <a:buNone/>
            </a:pPr>
            <a:endParaRPr dirty="0"/>
          </a:p>
        </p:txBody>
      </p:sp>
      <p:pic>
        <p:nvPicPr>
          <p:cNvPr id="1116" name="Google Shape;1116;p22"/>
          <p:cNvPicPr preferRelativeResize="0"/>
          <p:nvPr/>
        </p:nvPicPr>
        <p:blipFill rotWithShape="1">
          <a:blip r:embed="rId3">
            <a:alphaModFix/>
          </a:blip>
          <a:srcRect/>
          <a:stretch/>
        </p:blipFill>
        <p:spPr>
          <a:xfrm>
            <a:off x="3590638" y="4515525"/>
            <a:ext cx="1962724" cy="53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823a39df6d_5_39"/>
          <p:cNvSpPr txBox="1">
            <a:spLocks noGrp="1"/>
          </p:cNvSpPr>
          <p:nvPr>
            <p:ph type="body" idx="3"/>
          </p:nvPr>
        </p:nvSpPr>
        <p:spPr>
          <a:xfrm>
            <a:off x="3281345" y="2353996"/>
            <a:ext cx="2575500" cy="3188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FF"/>
              </a:buClr>
              <a:buSzPts val="1800"/>
              <a:buFont typeface="Arial"/>
              <a:buChar char="•"/>
            </a:pPr>
            <a:r>
              <a:rPr lang="en-US" sz="1800" dirty="0"/>
              <a:t>Intake Hotline</a:t>
            </a:r>
            <a:endParaRPr sz="1800" dirty="0"/>
          </a:p>
          <a:p>
            <a:pPr marL="457200" marR="0" lvl="0" indent="0" algn="l" rtl="0">
              <a:lnSpc>
                <a:spcPct val="100000"/>
              </a:lnSpc>
              <a:spcBef>
                <a:spcPts val="0"/>
              </a:spcBef>
              <a:spcAft>
                <a:spcPts val="0"/>
              </a:spcAft>
              <a:buSzPts val="1600"/>
              <a:buNone/>
            </a:pPr>
            <a:endParaRPr sz="1800" dirty="0"/>
          </a:p>
          <a:p>
            <a:pPr marL="457200" marR="0" lvl="0" indent="0" algn="l" rtl="0">
              <a:lnSpc>
                <a:spcPct val="100000"/>
              </a:lnSpc>
              <a:spcBef>
                <a:spcPts val="0"/>
              </a:spcBef>
              <a:spcAft>
                <a:spcPts val="0"/>
              </a:spcAft>
              <a:buSzPts val="1600"/>
              <a:buNone/>
            </a:pPr>
            <a:r>
              <a:rPr lang="en-US" sz="1800" b="0" i="0" u="none" strike="noStrike" cap="none" dirty="0">
                <a:solidFill>
                  <a:srgbClr val="FFFFFF"/>
                </a:solidFill>
                <a:latin typeface="Calibri"/>
                <a:ea typeface="Calibri"/>
                <a:cs typeface="Calibri"/>
                <a:sym typeface="Calibri"/>
              </a:rPr>
              <a:t>1-800-371-7897</a:t>
            </a:r>
            <a:endParaRPr sz="1800" b="0" i="0" u="none" strike="noStrike" cap="none" dirty="0">
              <a:solidFill>
                <a:srgbClr val="FFFFFF"/>
              </a:solidFill>
              <a:latin typeface="Calibri"/>
              <a:ea typeface="Calibri"/>
              <a:cs typeface="Calibri"/>
              <a:sym typeface="Calibri"/>
            </a:endParaRPr>
          </a:p>
          <a:p>
            <a:pPr marL="457200" marR="0" lvl="0" indent="0" algn="l" rtl="0">
              <a:lnSpc>
                <a:spcPct val="100000"/>
              </a:lnSpc>
              <a:spcBef>
                <a:spcPts val="320"/>
              </a:spcBef>
              <a:spcAft>
                <a:spcPts val="0"/>
              </a:spcAft>
              <a:buSzPts val="1600"/>
              <a:buNone/>
            </a:pPr>
            <a:endParaRPr sz="1800" dirty="0"/>
          </a:p>
          <a:p>
            <a:pPr marL="457200" marR="0" lvl="0" indent="0" algn="l" rtl="0">
              <a:lnSpc>
                <a:spcPct val="100000"/>
              </a:lnSpc>
              <a:spcBef>
                <a:spcPts val="320"/>
              </a:spcBef>
              <a:spcAft>
                <a:spcPts val="0"/>
              </a:spcAft>
              <a:buSzPts val="1600"/>
              <a:buNone/>
            </a:pPr>
            <a:r>
              <a:rPr lang="en-US" sz="1800" dirty="0"/>
              <a:t>Monday - Friday</a:t>
            </a:r>
            <a:endParaRPr sz="1800" dirty="0"/>
          </a:p>
          <a:p>
            <a:pPr marL="457200" marR="0" lvl="0" indent="0" algn="l" rtl="0">
              <a:lnSpc>
                <a:spcPct val="100000"/>
              </a:lnSpc>
              <a:spcBef>
                <a:spcPts val="320"/>
              </a:spcBef>
              <a:spcAft>
                <a:spcPts val="0"/>
              </a:spcAft>
              <a:buSzPts val="1600"/>
              <a:buNone/>
            </a:pPr>
            <a:r>
              <a:rPr lang="en-US" sz="1800" dirty="0"/>
              <a:t>8:00 am to 5:00 pm </a:t>
            </a:r>
            <a:endParaRPr sz="1800" dirty="0"/>
          </a:p>
        </p:txBody>
      </p:sp>
      <p:sp>
        <p:nvSpPr>
          <p:cNvPr id="240" name="Google Shape;240;g823a39df6d_5_39"/>
          <p:cNvSpPr txBox="1">
            <a:spLocks noGrp="1"/>
          </p:cNvSpPr>
          <p:nvPr>
            <p:ph type="title"/>
          </p:nvPr>
        </p:nvSpPr>
        <p:spPr>
          <a:xfrm>
            <a:off x="457200" y="11160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4000"/>
              <a:buFont typeface="Calibri"/>
              <a:buNone/>
            </a:pPr>
            <a:r>
              <a:rPr lang="en-US" sz="4000" b="0" i="0" u="none" strike="noStrike" cap="none" dirty="0">
                <a:solidFill>
                  <a:srgbClr val="3F3F3F"/>
                </a:solidFill>
                <a:latin typeface="Calibri"/>
                <a:ea typeface="Calibri"/>
                <a:cs typeface="Calibri"/>
                <a:sym typeface="Calibri"/>
              </a:rPr>
              <a:t>HOW TO REPORT </a:t>
            </a:r>
            <a:endParaRPr sz="4000" b="0" i="0" u="none" strike="noStrike" cap="none" dirty="0">
              <a:solidFill>
                <a:srgbClr val="3F3F3F"/>
              </a:solidFill>
              <a:latin typeface="Calibri"/>
              <a:ea typeface="Calibri"/>
              <a:cs typeface="Calibri"/>
              <a:sym typeface="Calibri"/>
            </a:endParaRPr>
          </a:p>
        </p:txBody>
      </p:sp>
      <p:sp>
        <p:nvSpPr>
          <p:cNvPr id="241" name="Google Shape;241;g823a39df6d_5_39"/>
          <p:cNvSpPr txBox="1">
            <a:spLocks noGrp="1"/>
          </p:cNvSpPr>
          <p:nvPr>
            <p:ph type="body" idx="1"/>
          </p:nvPr>
        </p:nvSpPr>
        <p:spPr>
          <a:xfrm>
            <a:off x="231600" y="2510400"/>
            <a:ext cx="2730600" cy="2295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FF"/>
              </a:buClr>
              <a:buSzPts val="1800"/>
              <a:buFont typeface="Arial"/>
              <a:buChar char="•"/>
            </a:pPr>
            <a:r>
              <a:rPr lang="en-US" sz="1800" dirty="0"/>
              <a:t>Email </a:t>
            </a:r>
            <a:endParaRPr sz="1800" dirty="0"/>
          </a:p>
          <a:p>
            <a:pPr marL="457200" marR="0" lvl="0" indent="0" algn="l" rtl="0">
              <a:lnSpc>
                <a:spcPct val="100000"/>
              </a:lnSpc>
              <a:spcBef>
                <a:spcPts val="0"/>
              </a:spcBef>
              <a:spcAft>
                <a:spcPts val="0"/>
              </a:spcAft>
              <a:buSzPts val="1600"/>
              <a:buNone/>
            </a:pPr>
            <a:r>
              <a:rPr lang="en-US" sz="1800" u="sng" dirty="0">
                <a:solidFill>
                  <a:schemeClr val="lt1"/>
                </a:solidFill>
                <a:hlinkClick r:id="rId4">
                  <a:extLst>
                    <a:ext uri="{A12FA001-AC4F-418D-AE19-62706E023703}">
                      <ahyp:hlinkClr xmlns:ahyp="http://schemas.microsoft.com/office/drawing/2018/hyperlinkcolor" val="tx"/>
                    </a:ext>
                  </a:extLst>
                </a:hlinkClick>
              </a:rPr>
              <a:t>APSIntake@utah.gov</a:t>
            </a:r>
            <a:endParaRPr sz="1800" dirty="0">
              <a:solidFill>
                <a:schemeClr val="lt1"/>
              </a:solidFill>
            </a:endParaRPr>
          </a:p>
          <a:p>
            <a:pPr marL="457200" marR="0" lvl="0" indent="0" algn="l" rtl="0">
              <a:lnSpc>
                <a:spcPct val="100000"/>
              </a:lnSpc>
              <a:spcBef>
                <a:spcPts val="0"/>
              </a:spcBef>
              <a:spcAft>
                <a:spcPts val="0"/>
              </a:spcAft>
              <a:buSzPts val="1600"/>
              <a:buNone/>
            </a:pPr>
            <a:endParaRPr sz="1800" dirty="0"/>
          </a:p>
          <a:p>
            <a:pPr marL="342900" marR="0" lvl="0" indent="-342900" algn="l" rtl="0">
              <a:lnSpc>
                <a:spcPct val="100000"/>
              </a:lnSpc>
              <a:spcBef>
                <a:spcPts val="0"/>
              </a:spcBef>
              <a:spcAft>
                <a:spcPts val="0"/>
              </a:spcAft>
              <a:buSzPts val="1800"/>
              <a:buChar char="•"/>
            </a:pPr>
            <a:r>
              <a:rPr lang="en-US" sz="1800" dirty="0"/>
              <a:t>Fax </a:t>
            </a:r>
            <a:endParaRPr sz="1800" dirty="0"/>
          </a:p>
          <a:p>
            <a:pPr marL="457200" marR="0" lvl="0" indent="0" algn="l" rtl="0">
              <a:lnSpc>
                <a:spcPct val="100000"/>
              </a:lnSpc>
              <a:spcBef>
                <a:spcPts val="0"/>
              </a:spcBef>
              <a:spcAft>
                <a:spcPts val="0"/>
              </a:spcAft>
              <a:buSzPts val="1600"/>
              <a:buNone/>
            </a:pPr>
            <a:r>
              <a:rPr lang="en-US" sz="1800" dirty="0"/>
              <a:t>1-801-715-3428</a:t>
            </a:r>
            <a:endParaRPr sz="1800" dirty="0"/>
          </a:p>
        </p:txBody>
      </p:sp>
      <p:sp>
        <p:nvSpPr>
          <p:cNvPr id="242" name="Google Shape;242;g823a39df6d_5_39"/>
          <p:cNvSpPr txBox="1">
            <a:spLocks noGrp="1"/>
          </p:cNvSpPr>
          <p:nvPr>
            <p:ph type="body" idx="4"/>
          </p:nvPr>
        </p:nvSpPr>
        <p:spPr>
          <a:xfrm>
            <a:off x="6331106" y="2469321"/>
            <a:ext cx="2575500" cy="3188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FF"/>
              </a:buClr>
              <a:buSzPts val="1800"/>
              <a:buFont typeface="Arial"/>
              <a:buChar char="•"/>
            </a:pPr>
            <a:r>
              <a:rPr lang="en-US" sz="1800" b="0" i="0" u="none" strike="noStrike" cap="none" dirty="0">
                <a:solidFill>
                  <a:srgbClr val="FFFFFF"/>
                </a:solidFill>
                <a:latin typeface="Calibri"/>
                <a:ea typeface="Calibri"/>
                <a:cs typeface="Calibri"/>
                <a:sym typeface="Calibri"/>
              </a:rPr>
              <a:t>Reports can be made 24/7 online.  To submit a referral go to: </a:t>
            </a:r>
            <a:endParaRPr sz="1800" dirty="0"/>
          </a:p>
          <a:p>
            <a:pPr marL="457200" marR="0" lvl="0" indent="0" algn="l" rtl="0">
              <a:lnSpc>
                <a:spcPct val="100000"/>
              </a:lnSpc>
              <a:spcBef>
                <a:spcPts val="320"/>
              </a:spcBef>
              <a:spcAft>
                <a:spcPts val="0"/>
              </a:spcAft>
              <a:buSzPts val="1600"/>
              <a:buNone/>
            </a:pPr>
            <a:endParaRPr sz="1800" dirty="0"/>
          </a:p>
          <a:p>
            <a:pPr marL="457200" marR="0" lvl="0" indent="0" algn="l" rtl="0">
              <a:lnSpc>
                <a:spcPct val="100000"/>
              </a:lnSpc>
              <a:spcBef>
                <a:spcPts val="320"/>
              </a:spcBef>
              <a:spcAft>
                <a:spcPts val="0"/>
              </a:spcAft>
              <a:buSzPts val="1600"/>
              <a:buNone/>
            </a:pPr>
            <a:r>
              <a:rPr lang="en-US" sz="1800" b="0" i="0" u="none" strike="noStrike" cap="none" dirty="0">
                <a:solidFill>
                  <a:srgbClr val="FFFFFF"/>
                </a:solidFill>
                <a:latin typeface="Calibri"/>
                <a:ea typeface="Calibri"/>
                <a:cs typeface="Calibri"/>
                <a:sym typeface="Calibri"/>
              </a:rPr>
              <a:t>www.daas.utah.gov</a:t>
            </a:r>
            <a:endParaRPr sz="1800" b="0" i="0" u="none" strike="noStrike" cap="none" dirty="0">
              <a:solidFill>
                <a:srgbClr val="FFFFFF"/>
              </a:solidFill>
              <a:latin typeface="Calibri"/>
              <a:ea typeface="Calibri"/>
              <a:cs typeface="Calibri"/>
              <a:sym typeface="Calibri"/>
            </a:endParaRPr>
          </a:p>
          <a:p>
            <a:pPr marL="342900" marR="0" lvl="0" indent="-241300" algn="l" rtl="0">
              <a:lnSpc>
                <a:spcPct val="100000"/>
              </a:lnSpc>
              <a:spcBef>
                <a:spcPts val="320"/>
              </a:spcBef>
              <a:spcAft>
                <a:spcPts val="0"/>
              </a:spcAft>
              <a:buClr>
                <a:srgbClr val="FFFFFF"/>
              </a:buClr>
              <a:buSzPts val="1600"/>
              <a:buFont typeface="Arial"/>
              <a:buNone/>
            </a:pPr>
            <a:endParaRPr sz="1600" b="0" i="0" u="none" strike="noStrike" cap="none" dirty="0">
              <a:solidFill>
                <a:srgbClr val="FFFFFF"/>
              </a:solidFill>
              <a:latin typeface="Calibri"/>
              <a:ea typeface="Calibri"/>
              <a:cs typeface="Calibri"/>
              <a:sym typeface="Calibri"/>
            </a:endParaRPr>
          </a:p>
          <a:p>
            <a:pPr marL="742950" marR="0" lvl="1" indent="-184150" algn="l" rtl="0">
              <a:lnSpc>
                <a:spcPct val="100000"/>
              </a:lnSpc>
              <a:spcBef>
                <a:spcPts val="320"/>
              </a:spcBef>
              <a:spcAft>
                <a:spcPts val="0"/>
              </a:spcAft>
              <a:buClr>
                <a:srgbClr val="FFFFFF"/>
              </a:buClr>
              <a:buSzPts val="1600"/>
              <a:buFont typeface="Arial"/>
              <a:buNone/>
            </a:pPr>
            <a:endParaRPr sz="1600" b="0" i="0" u="none" strike="noStrike" cap="none" dirty="0">
              <a:solidFill>
                <a:srgbClr val="FFFFFF"/>
              </a:solidFill>
              <a:latin typeface="Calibri"/>
              <a:ea typeface="Calibri"/>
              <a:cs typeface="Calibri"/>
              <a:sym typeface="Calibri"/>
            </a:endParaRPr>
          </a:p>
          <a:p>
            <a:pPr marL="342900" marR="0" lvl="0" indent="-241300" algn="l" rtl="0">
              <a:lnSpc>
                <a:spcPct val="100000"/>
              </a:lnSpc>
              <a:spcBef>
                <a:spcPts val="320"/>
              </a:spcBef>
              <a:spcAft>
                <a:spcPts val="0"/>
              </a:spcAft>
              <a:buClr>
                <a:srgbClr val="FFFFFF"/>
              </a:buClr>
              <a:buSzPts val="1600"/>
              <a:buFont typeface="Arial"/>
              <a:buNone/>
            </a:pPr>
            <a:endParaRPr sz="1600" b="0" i="0" u="none" strike="noStrike" cap="none" dirty="0">
              <a:solidFill>
                <a:srgbClr val="FFFFFF"/>
              </a:solidFill>
              <a:latin typeface="Calibri"/>
              <a:ea typeface="Calibri"/>
              <a:cs typeface="Calibri"/>
              <a:sym typeface="Calibri"/>
            </a:endParaRPr>
          </a:p>
        </p:txBody>
      </p:sp>
      <p:pic>
        <p:nvPicPr>
          <p:cNvPr id="243" name="Google Shape;243;g823a39df6d_5_39"/>
          <p:cNvPicPr preferRelativeResize="0"/>
          <p:nvPr/>
        </p:nvPicPr>
        <p:blipFill rotWithShape="1">
          <a:blip r:embed="rId5">
            <a:alphaModFix/>
          </a:blip>
          <a:srcRect t="12502" b="12494"/>
          <a:stretch/>
        </p:blipFill>
        <p:spPr>
          <a:xfrm>
            <a:off x="3798824" y="1204863"/>
            <a:ext cx="1532175" cy="1149125"/>
          </a:xfrm>
          <a:prstGeom prst="rect">
            <a:avLst/>
          </a:prstGeom>
          <a:noFill/>
          <a:ln>
            <a:noFill/>
          </a:ln>
        </p:spPr>
      </p:pic>
      <p:pic>
        <p:nvPicPr>
          <p:cNvPr id="244" name="Google Shape;244;g823a39df6d_5_39"/>
          <p:cNvPicPr preferRelativeResize="0"/>
          <p:nvPr/>
        </p:nvPicPr>
        <p:blipFill rotWithShape="1">
          <a:blip r:embed="rId6">
            <a:alphaModFix/>
          </a:blip>
          <a:srcRect t="12502" b="12494"/>
          <a:stretch/>
        </p:blipFill>
        <p:spPr>
          <a:xfrm>
            <a:off x="806249" y="1204863"/>
            <a:ext cx="1426200" cy="1069650"/>
          </a:xfrm>
          <a:prstGeom prst="rect">
            <a:avLst/>
          </a:prstGeom>
          <a:noFill/>
          <a:ln>
            <a:noFill/>
          </a:ln>
        </p:spPr>
      </p:pic>
      <p:pic>
        <p:nvPicPr>
          <p:cNvPr id="245" name="Google Shape;245;g823a39df6d_5_39"/>
          <p:cNvPicPr preferRelativeResize="0"/>
          <p:nvPr/>
        </p:nvPicPr>
        <p:blipFill rotWithShape="1">
          <a:blip r:embed="rId7">
            <a:alphaModFix/>
          </a:blip>
          <a:srcRect/>
          <a:stretch/>
        </p:blipFill>
        <p:spPr>
          <a:xfrm>
            <a:off x="6852763" y="1013350"/>
            <a:ext cx="1532175" cy="1532175"/>
          </a:xfrm>
          <a:prstGeom prst="rect">
            <a:avLst/>
          </a:prstGeom>
          <a:noFill/>
          <a:ln>
            <a:noFill/>
          </a:ln>
        </p:spPr>
      </p:pic>
      <p:pic>
        <p:nvPicPr>
          <p:cNvPr id="246" name="Google Shape;246;g823a39df6d_5_39"/>
          <p:cNvPicPr preferRelativeResize="0"/>
          <p:nvPr/>
        </p:nvPicPr>
        <p:blipFill rotWithShape="1">
          <a:blip r:embed="rId8">
            <a:alphaModFix/>
          </a:blip>
          <a:srcRect/>
          <a:stretch/>
        </p:blipFill>
        <p:spPr>
          <a:xfrm>
            <a:off x="3229613" y="4472175"/>
            <a:ext cx="2678975" cy="730625"/>
          </a:xfrm>
          <a:prstGeom prst="rect">
            <a:avLst/>
          </a:prstGeom>
          <a:noFill/>
          <a:ln>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823a39df6d_7_63"/>
          <p:cNvSpPr txBox="1">
            <a:spLocks noGrp="1"/>
          </p:cNvSpPr>
          <p:nvPr>
            <p:ph type="title"/>
          </p:nvPr>
        </p:nvSpPr>
        <p:spPr>
          <a:xfrm>
            <a:off x="457200" y="111603"/>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US" dirty="0"/>
              <a:t>Federal Reporting </a:t>
            </a:r>
            <a:endParaRPr dirty="0"/>
          </a:p>
        </p:txBody>
      </p:sp>
      <p:sp>
        <p:nvSpPr>
          <p:cNvPr id="253" name="Google Shape;253;g823a39df6d_7_63"/>
          <p:cNvSpPr txBox="1">
            <a:spLocks noGrp="1"/>
          </p:cNvSpPr>
          <p:nvPr>
            <p:ph type="body" idx="1"/>
          </p:nvPr>
        </p:nvSpPr>
        <p:spPr>
          <a:xfrm>
            <a:off x="457188" y="1126601"/>
            <a:ext cx="8229600" cy="318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dirty="0">
                <a:solidFill>
                  <a:srgbClr val="222222"/>
                </a:solidFill>
                <a:highlight>
                  <a:srgbClr val="FFFFFF"/>
                </a:highlight>
              </a:rPr>
              <a:t>The United States Attorney’s Office for the District of Utah considers financial fraud committed against the elderly as a high priority of cases to be prosecuted by the </a:t>
            </a:r>
            <a:r>
              <a:rPr lang="en-US" sz="1600" b="1" dirty="0">
                <a:solidFill>
                  <a:srgbClr val="222222"/>
                </a:solidFill>
                <a:highlight>
                  <a:srgbClr val="FFFFFF"/>
                </a:highlight>
              </a:rPr>
              <a:t>Financial Crimes Section</a:t>
            </a:r>
            <a:r>
              <a:rPr lang="en-US" sz="1600" dirty="0">
                <a:solidFill>
                  <a:srgbClr val="222222"/>
                </a:solidFill>
                <a:highlight>
                  <a:srgbClr val="FFFFFF"/>
                </a:highlight>
              </a:rPr>
              <a:t>.  For that reason, cases with lower loss amounts will be considered for Federal prosecution.</a:t>
            </a:r>
            <a:endParaRPr sz="1600" dirty="0">
              <a:solidFill>
                <a:srgbClr val="222222"/>
              </a:solidFill>
              <a:highlight>
                <a:srgbClr val="FFFFFF"/>
              </a:highlight>
            </a:endParaRPr>
          </a:p>
          <a:p>
            <a:pPr marL="0" lvl="0" indent="0" algn="l" rtl="0">
              <a:lnSpc>
                <a:spcPct val="115000"/>
              </a:lnSpc>
              <a:spcBef>
                <a:spcPts val="0"/>
              </a:spcBef>
              <a:spcAft>
                <a:spcPts val="0"/>
              </a:spcAft>
              <a:buNone/>
            </a:pPr>
            <a:endParaRPr sz="700" dirty="0">
              <a:solidFill>
                <a:srgbClr val="222222"/>
              </a:solidFill>
              <a:highlight>
                <a:srgbClr val="FFFFFF"/>
              </a:highlight>
            </a:endParaRPr>
          </a:p>
          <a:p>
            <a:pPr marL="0" lvl="0" indent="0" algn="l" rtl="0">
              <a:lnSpc>
                <a:spcPct val="115000"/>
              </a:lnSpc>
              <a:spcBef>
                <a:spcPts val="0"/>
              </a:spcBef>
              <a:spcAft>
                <a:spcPts val="0"/>
              </a:spcAft>
              <a:buNone/>
            </a:pPr>
            <a:r>
              <a:rPr lang="en-US" sz="1600" dirty="0">
                <a:solidFill>
                  <a:srgbClr val="222222"/>
                </a:solidFill>
                <a:highlight>
                  <a:srgbClr val="FFFFFF"/>
                </a:highlight>
              </a:rPr>
              <a:t>Common cases include: romance scams, mass mailings targeting the elderly, telemarketing cases, fake kidnappings, and lottery cases to name a few.</a:t>
            </a:r>
            <a:endParaRPr sz="1600" dirty="0">
              <a:solidFill>
                <a:srgbClr val="222222"/>
              </a:solidFill>
              <a:highlight>
                <a:srgbClr val="FFFFFF"/>
              </a:highlight>
            </a:endParaRPr>
          </a:p>
          <a:p>
            <a:pPr marL="0" lvl="0" indent="0" algn="l" rtl="0">
              <a:lnSpc>
                <a:spcPct val="115000"/>
              </a:lnSpc>
              <a:spcBef>
                <a:spcPts val="0"/>
              </a:spcBef>
              <a:spcAft>
                <a:spcPts val="0"/>
              </a:spcAft>
              <a:buNone/>
            </a:pPr>
            <a:endParaRPr sz="700" dirty="0">
              <a:solidFill>
                <a:srgbClr val="222222"/>
              </a:solidFill>
              <a:highlight>
                <a:srgbClr val="FFFFFF"/>
              </a:highlight>
            </a:endParaRPr>
          </a:p>
          <a:p>
            <a:pPr marL="0" lvl="0" indent="0" algn="l" rtl="0">
              <a:lnSpc>
                <a:spcPct val="115000"/>
              </a:lnSpc>
              <a:spcBef>
                <a:spcPts val="0"/>
              </a:spcBef>
              <a:spcAft>
                <a:spcPts val="0"/>
              </a:spcAft>
              <a:buNone/>
            </a:pPr>
            <a:r>
              <a:rPr lang="en-US" sz="1600" dirty="0">
                <a:solidFill>
                  <a:srgbClr val="222222"/>
                </a:solidFill>
                <a:highlight>
                  <a:srgbClr val="FFFFFF"/>
                </a:highlight>
              </a:rPr>
              <a:t>To have a case screened for federal prosecution, contact </a:t>
            </a:r>
            <a:r>
              <a:rPr lang="en-US" sz="1600" b="1" dirty="0">
                <a:solidFill>
                  <a:srgbClr val="222222"/>
                </a:solidFill>
                <a:highlight>
                  <a:srgbClr val="FFFFFF"/>
                </a:highlight>
              </a:rPr>
              <a:t>Special Agent Drew Scown</a:t>
            </a:r>
            <a:r>
              <a:rPr lang="en-US" sz="1600" dirty="0">
                <a:solidFill>
                  <a:srgbClr val="222222"/>
                </a:solidFill>
                <a:highlight>
                  <a:srgbClr val="FFFFFF"/>
                </a:highlight>
              </a:rPr>
              <a:t> (FBI) at 801-579-1400.</a:t>
            </a:r>
            <a:endParaRPr sz="1600" dirty="0">
              <a:solidFill>
                <a:srgbClr val="222222"/>
              </a:solidFill>
              <a:highlight>
                <a:srgbClr val="FFFFFF"/>
              </a:highlight>
            </a:endParaRPr>
          </a:p>
          <a:p>
            <a:pPr marL="0" lvl="0" indent="0" algn="l" rtl="0">
              <a:lnSpc>
                <a:spcPct val="115000"/>
              </a:lnSpc>
              <a:spcBef>
                <a:spcPts val="0"/>
              </a:spcBef>
              <a:spcAft>
                <a:spcPts val="0"/>
              </a:spcAft>
              <a:buNone/>
            </a:pPr>
            <a:endParaRPr sz="700" dirty="0">
              <a:solidFill>
                <a:srgbClr val="222222"/>
              </a:solidFill>
              <a:highlight>
                <a:srgbClr val="FFFFFF"/>
              </a:highlight>
            </a:endParaRPr>
          </a:p>
          <a:p>
            <a:pPr marL="0" lvl="0" indent="0" algn="l" rtl="0">
              <a:lnSpc>
                <a:spcPct val="115000"/>
              </a:lnSpc>
              <a:spcBef>
                <a:spcPts val="0"/>
              </a:spcBef>
              <a:spcAft>
                <a:spcPts val="0"/>
              </a:spcAft>
              <a:buNone/>
            </a:pPr>
            <a:r>
              <a:rPr lang="en-US" sz="1600" dirty="0">
                <a:solidFill>
                  <a:srgbClr val="222222"/>
                </a:solidFill>
                <a:highlight>
                  <a:srgbClr val="FFFFFF"/>
                </a:highlight>
              </a:rPr>
              <a:t>For cases involving mail,  contact </a:t>
            </a:r>
            <a:r>
              <a:rPr lang="en-US" sz="1600" b="1" dirty="0">
                <a:solidFill>
                  <a:srgbClr val="222222"/>
                </a:solidFill>
                <a:highlight>
                  <a:srgbClr val="FFFFFF"/>
                </a:highlight>
              </a:rPr>
              <a:t>US Postal Inspector Travis Smoot</a:t>
            </a:r>
            <a:r>
              <a:rPr lang="en-US" sz="1600" dirty="0">
                <a:solidFill>
                  <a:srgbClr val="222222"/>
                </a:solidFill>
                <a:highlight>
                  <a:srgbClr val="FFFFFF"/>
                </a:highlight>
              </a:rPr>
              <a:t> at 801-887-1923.</a:t>
            </a:r>
            <a:endParaRPr sz="1600" dirty="0">
              <a:solidFill>
                <a:srgbClr val="222222"/>
              </a:solidFill>
              <a:highlight>
                <a:srgbClr val="FFFFFF"/>
              </a:highlight>
            </a:endParaRPr>
          </a:p>
          <a:p>
            <a:pPr marL="0" lvl="0" indent="0" algn="l" rtl="0">
              <a:lnSpc>
                <a:spcPct val="115000"/>
              </a:lnSpc>
              <a:spcBef>
                <a:spcPts val="0"/>
              </a:spcBef>
              <a:spcAft>
                <a:spcPts val="0"/>
              </a:spcAft>
              <a:buNone/>
            </a:pPr>
            <a:endParaRPr sz="700" dirty="0">
              <a:solidFill>
                <a:srgbClr val="222222"/>
              </a:solidFill>
              <a:highlight>
                <a:srgbClr val="FFFFFF"/>
              </a:highlight>
            </a:endParaRPr>
          </a:p>
          <a:p>
            <a:pPr marL="0" lvl="0" indent="0" algn="l" rtl="0">
              <a:lnSpc>
                <a:spcPct val="115000"/>
              </a:lnSpc>
              <a:spcBef>
                <a:spcPts val="0"/>
              </a:spcBef>
              <a:spcAft>
                <a:spcPts val="0"/>
              </a:spcAft>
              <a:buNone/>
            </a:pPr>
            <a:r>
              <a:rPr lang="en-US" sz="1600" dirty="0">
                <a:solidFill>
                  <a:srgbClr val="222222"/>
                </a:solidFill>
                <a:highlight>
                  <a:srgbClr val="FFFFFF"/>
                </a:highlight>
              </a:rPr>
              <a:t>For state prosecutors or law enforcement who wish to screen a case directly with the United States Attorney’s Office, contact Elder Fraud Coordinator </a:t>
            </a:r>
            <a:r>
              <a:rPr lang="en-US" sz="1600" b="1" dirty="0">
                <a:solidFill>
                  <a:srgbClr val="222222"/>
                </a:solidFill>
                <a:highlight>
                  <a:srgbClr val="FFFFFF"/>
                </a:highlight>
              </a:rPr>
              <a:t>AUSA Kevin Sundwall</a:t>
            </a:r>
            <a:r>
              <a:rPr lang="en-US" sz="1600" dirty="0">
                <a:solidFill>
                  <a:srgbClr val="222222"/>
                </a:solidFill>
                <a:highlight>
                  <a:srgbClr val="FFFFFF"/>
                </a:highlight>
              </a:rPr>
              <a:t> at 801-325-1407.</a:t>
            </a:r>
            <a:endParaRPr sz="1600" dirty="0">
              <a:solidFill>
                <a:srgbClr val="222222"/>
              </a:solidFill>
              <a:highlight>
                <a:srgbClr val="FFFFFF"/>
              </a:highlight>
            </a:endParaRPr>
          </a:p>
          <a:p>
            <a:pPr marL="0" lvl="0" indent="0" algn="l" rtl="0">
              <a:lnSpc>
                <a:spcPct val="100000"/>
              </a:lnSpc>
              <a:spcBef>
                <a:spcPts val="480"/>
              </a:spcBef>
              <a:spcAft>
                <a:spcPts val="0"/>
              </a:spcAft>
              <a:buSzPts val="2400"/>
              <a:buNone/>
            </a:pPr>
            <a:endParaRPr dirty="0"/>
          </a:p>
        </p:txBody>
      </p:sp>
      <p:pic>
        <p:nvPicPr>
          <p:cNvPr id="254" name="Google Shape;254;g823a39df6d_7_63"/>
          <p:cNvPicPr preferRelativeResize="0"/>
          <p:nvPr/>
        </p:nvPicPr>
        <p:blipFill rotWithShape="1">
          <a:blip r:embed="rId4">
            <a:alphaModFix/>
          </a:blip>
          <a:srcRect/>
          <a:stretch/>
        </p:blipFill>
        <p:spPr>
          <a:xfrm>
            <a:off x="3359288" y="4472300"/>
            <a:ext cx="2425426" cy="661475"/>
          </a:xfrm>
          <a:prstGeom prst="rect">
            <a:avLst/>
          </a:prstGeom>
          <a:noFill/>
          <a:ln>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823a39df6d_5_6"/>
          <p:cNvSpPr txBox="1">
            <a:spLocks noGrp="1"/>
          </p:cNvSpPr>
          <p:nvPr>
            <p:ph type="title"/>
          </p:nvPr>
        </p:nvSpPr>
        <p:spPr>
          <a:xfrm>
            <a:off x="457200" y="11160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4000"/>
              <a:buFont typeface="Calibri"/>
              <a:buNone/>
            </a:pPr>
            <a:r>
              <a:rPr lang="en-US" dirty="0"/>
              <a:t>Adult Protective Services </a:t>
            </a:r>
            <a:endParaRPr sz="4000" b="0" i="0" u="none" strike="noStrike" cap="none" dirty="0">
              <a:solidFill>
                <a:srgbClr val="3F3F3F"/>
              </a:solidFill>
              <a:latin typeface="Calibri"/>
              <a:ea typeface="Calibri"/>
              <a:cs typeface="Calibri"/>
              <a:sym typeface="Calibri"/>
            </a:endParaRPr>
          </a:p>
        </p:txBody>
      </p:sp>
      <p:sp>
        <p:nvSpPr>
          <p:cNvPr id="232" name="Google Shape;232;g823a39df6d_5_6"/>
          <p:cNvSpPr txBox="1">
            <a:spLocks noGrp="1"/>
          </p:cNvSpPr>
          <p:nvPr>
            <p:ph type="body" idx="1"/>
          </p:nvPr>
        </p:nvSpPr>
        <p:spPr>
          <a:xfrm>
            <a:off x="457200" y="1200150"/>
            <a:ext cx="4041600" cy="332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SzPts val="2400"/>
              <a:buNone/>
            </a:pPr>
            <a:r>
              <a:rPr lang="en-US" sz="1800" b="1" dirty="0"/>
              <a:t>What APS Can Do:</a:t>
            </a:r>
            <a:endParaRPr sz="1800" b="1" dirty="0"/>
          </a:p>
          <a:p>
            <a:pPr marL="0" marR="0" lvl="0" indent="0" algn="l" rtl="0">
              <a:lnSpc>
                <a:spcPct val="100000"/>
              </a:lnSpc>
              <a:spcBef>
                <a:spcPts val="480"/>
              </a:spcBef>
              <a:spcAft>
                <a:spcPts val="0"/>
              </a:spcAft>
              <a:buSzPts val="2400"/>
              <a:buNone/>
            </a:pPr>
            <a:endParaRPr sz="800" dirty="0"/>
          </a:p>
          <a:p>
            <a:pPr marL="457200" marR="0" lvl="0" indent="-330200" algn="l" rtl="0">
              <a:lnSpc>
                <a:spcPct val="105000"/>
              </a:lnSpc>
              <a:spcBef>
                <a:spcPts val="0"/>
              </a:spcBef>
              <a:spcAft>
                <a:spcPts val="0"/>
              </a:spcAft>
              <a:buSzPts val="1600"/>
              <a:buChar char="❏"/>
            </a:pPr>
            <a:r>
              <a:rPr lang="en-US" sz="1600" dirty="0"/>
              <a:t>Perform protective needs assessments</a:t>
            </a:r>
            <a:endParaRPr sz="1600" dirty="0"/>
          </a:p>
          <a:p>
            <a:pPr marL="457200" marR="0" lvl="0" indent="-330200" algn="l" rtl="0">
              <a:lnSpc>
                <a:spcPct val="105000"/>
              </a:lnSpc>
              <a:spcBef>
                <a:spcPts val="0"/>
              </a:spcBef>
              <a:spcAft>
                <a:spcPts val="0"/>
              </a:spcAft>
              <a:buSzPts val="1600"/>
              <a:buChar char="❏"/>
            </a:pPr>
            <a:r>
              <a:rPr lang="en-US" sz="1600" dirty="0"/>
              <a:t>Coordinate with, or make referrals to, community resources and services</a:t>
            </a:r>
            <a:endParaRPr sz="1600" dirty="0"/>
          </a:p>
          <a:p>
            <a:pPr marL="457200" lvl="0" indent="-330200" algn="l" rtl="0">
              <a:lnSpc>
                <a:spcPct val="105000"/>
              </a:lnSpc>
              <a:spcBef>
                <a:spcPts val="0"/>
              </a:spcBef>
              <a:spcAft>
                <a:spcPts val="0"/>
              </a:spcAft>
              <a:buClr>
                <a:srgbClr val="3F3F3F"/>
              </a:buClr>
              <a:buSzPts val="1600"/>
              <a:buChar char="❏"/>
            </a:pPr>
            <a:r>
              <a:rPr lang="en-US" sz="1600" dirty="0">
                <a:solidFill>
                  <a:srgbClr val="3F3F3F"/>
                </a:solidFill>
              </a:rPr>
              <a:t>Provide short-term, limited services to a vulnerable adult when family or community resources are not available to provide for the protective needs of the vulnerable adult</a:t>
            </a:r>
            <a:r>
              <a:rPr lang="en-US" sz="1600" dirty="0"/>
              <a:t>.</a:t>
            </a:r>
            <a:endParaRPr sz="1600" dirty="0">
              <a:solidFill>
                <a:srgbClr val="3F3F3F"/>
              </a:solidFill>
              <a:highlight>
                <a:srgbClr val="FFFF00"/>
              </a:highlight>
            </a:endParaRPr>
          </a:p>
          <a:p>
            <a:pPr marL="0" marR="0" lvl="0" indent="0" algn="l" rtl="0">
              <a:lnSpc>
                <a:spcPct val="100000"/>
              </a:lnSpc>
              <a:spcBef>
                <a:spcPts val="480"/>
              </a:spcBef>
              <a:spcAft>
                <a:spcPts val="0"/>
              </a:spcAft>
              <a:buSzPts val="2400"/>
              <a:buNone/>
            </a:pPr>
            <a:endParaRPr sz="1800" dirty="0">
              <a:highlight>
                <a:srgbClr val="FFFF00"/>
              </a:highlight>
            </a:endParaRPr>
          </a:p>
        </p:txBody>
      </p:sp>
      <p:sp>
        <p:nvSpPr>
          <p:cNvPr id="233" name="Google Shape;233;g823a39df6d_5_6"/>
          <p:cNvSpPr txBox="1">
            <a:spLocks noGrp="1"/>
          </p:cNvSpPr>
          <p:nvPr>
            <p:ph type="body" idx="3"/>
          </p:nvPr>
        </p:nvSpPr>
        <p:spPr>
          <a:xfrm>
            <a:off x="4645197" y="1101001"/>
            <a:ext cx="4041600" cy="31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400"/>
              <a:buNone/>
            </a:pPr>
            <a:r>
              <a:rPr lang="en-US" sz="1800" b="1" dirty="0"/>
              <a:t>What APS Cannot Do:</a:t>
            </a:r>
            <a:endParaRPr sz="1800" b="1" dirty="0"/>
          </a:p>
          <a:p>
            <a:pPr marL="0" lvl="0" indent="0" algn="l" rtl="0">
              <a:lnSpc>
                <a:spcPct val="100000"/>
              </a:lnSpc>
              <a:spcBef>
                <a:spcPts val="480"/>
              </a:spcBef>
              <a:spcAft>
                <a:spcPts val="0"/>
              </a:spcAft>
              <a:buSzPts val="2400"/>
              <a:buNone/>
            </a:pPr>
            <a:endParaRPr sz="800" dirty="0"/>
          </a:p>
          <a:p>
            <a:pPr marL="457200" lvl="0" indent="-330200" algn="l" rtl="0">
              <a:lnSpc>
                <a:spcPct val="100000"/>
              </a:lnSpc>
              <a:spcBef>
                <a:spcPts val="480"/>
              </a:spcBef>
              <a:spcAft>
                <a:spcPts val="0"/>
              </a:spcAft>
              <a:buSzPts val="1600"/>
              <a:buChar char="❏"/>
            </a:pPr>
            <a:r>
              <a:rPr lang="en-US" sz="1600" dirty="0"/>
              <a:t>Enter an adult’s home without consent</a:t>
            </a:r>
            <a:endParaRPr sz="1600" dirty="0"/>
          </a:p>
          <a:p>
            <a:pPr marL="457200" lvl="0" indent="-330200" algn="l" rtl="0">
              <a:lnSpc>
                <a:spcPct val="100000"/>
              </a:lnSpc>
              <a:spcBef>
                <a:spcPts val="480"/>
              </a:spcBef>
              <a:spcAft>
                <a:spcPts val="0"/>
              </a:spcAft>
              <a:buSzPts val="1600"/>
              <a:buChar char="❏"/>
            </a:pPr>
            <a:r>
              <a:rPr lang="en-US" sz="1600" dirty="0"/>
              <a:t>Take custody of an adult</a:t>
            </a:r>
            <a:endParaRPr sz="1600" dirty="0"/>
          </a:p>
          <a:p>
            <a:pPr marL="457200" lvl="0" indent="-330200" algn="l" rtl="0">
              <a:lnSpc>
                <a:spcPct val="100000"/>
              </a:lnSpc>
              <a:spcBef>
                <a:spcPts val="0"/>
              </a:spcBef>
              <a:spcAft>
                <a:spcPts val="0"/>
              </a:spcAft>
              <a:buSzPts val="1600"/>
              <a:buChar char="❏"/>
            </a:pPr>
            <a:r>
              <a:rPr lang="en-US" sz="1600" dirty="0"/>
              <a:t>Conduct welfare checks</a:t>
            </a:r>
            <a:endParaRPr sz="1600" dirty="0"/>
          </a:p>
          <a:p>
            <a:pPr marL="457200" lvl="0" indent="-330200" algn="l" rtl="0">
              <a:lnSpc>
                <a:spcPct val="100000"/>
              </a:lnSpc>
              <a:spcBef>
                <a:spcPts val="0"/>
              </a:spcBef>
              <a:spcAft>
                <a:spcPts val="0"/>
              </a:spcAft>
              <a:buSzPts val="1600"/>
              <a:buChar char="❏"/>
            </a:pPr>
            <a:r>
              <a:rPr lang="en-US" sz="1600" dirty="0"/>
              <a:t>Provide any service without voluntary consent of the victim, unless court </a:t>
            </a:r>
            <a:r>
              <a:rPr lang="en-US"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ordered</a:t>
            </a:r>
            <a:endParaRPr sz="1600" dirty="0"/>
          </a:p>
          <a:p>
            <a:pPr marL="457200" lvl="0" indent="-330200" algn="l" rtl="0">
              <a:lnSpc>
                <a:spcPct val="100000"/>
              </a:lnSpc>
              <a:spcBef>
                <a:spcPts val="0"/>
              </a:spcBef>
              <a:spcAft>
                <a:spcPts val="0"/>
              </a:spcAft>
              <a:buSzPts val="1600"/>
              <a:buChar char="❏"/>
            </a:pPr>
            <a:r>
              <a:rPr lang="en-US" sz="1600" dirty="0"/>
              <a:t>Investigate if victim is deceased </a:t>
            </a:r>
            <a:endParaRPr sz="1600" dirty="0"/>
          </a:p>
          <a:p>
            <a:pPr marL="0" lvl="0" indent="0" algn="l" rtl="0">
              <a:lnSpc>
                <a:spcPct val="100000"/>
              </a:lnSpc>
              <a:spcBef>
                <a:spcPts val="480"/>
              </a:spcBef>
              <a:spcAft>
                <a:spcPts val="0"/>
              </a:spcAft>
              <a:buSzPts val="2400"/>
              <a:buNone/>
            </a:pPr>
            <a:endParaRPr sz="1600" dirty="0">
              <a:highlight>
                <a:srgbClr val="FFFF00"/>
              </a:highlight>
            </a:endParaRPr>
          </a:p>
          <a:p>
            <a:pPr marL="457200" lvl="0" indent="0" algn="l" rtl="0">
              <a:lnSpc>
                <a:spcPct val="100000"/>
              </a:lnSpc>
              <a:spcBef>
                <a:spcPts val="480"/>
              </a:spcBef>
              <a:spcAft>
                <a:spcPts val="0"/>
              </a:spcAft>
              <a:buSzPts val="2400"/>
              <a:buNone/>
            </a:pPr>
            <a:endParaRPr sz="1600" dirty="0"/>
          </a:p>
          <a:p>
            <a:pPr marL="0" lvl="0" indent="0" algn="l" rtl="0">
              <a:lnSpc>
                <a:spcPct val="100000"/>
              </a:lnSpc>
              <a:spcBef>
                <a:spcPts val="480"/>
              </a:spcBef>
              <a:spcAft>
                <a:spcPts val="0"/>
              </a:spcAft>
              <a:buSzPts val="2400"/>
              <a:buNone/>
            </a:pPr>
            <a:endParaRPr dirty="0"/>
          </a:p>
          <a:p>
            <a:pPr marL="0" lvl="0" indent="0" algn="l" rtl="0">
              <a:lnSpc>
                <a:spcPct val="100000"/>
              </a:lnSpc>
              <a:spcBef>
                <a:spcPts val="480"/>
              </a:spcBef>
              <a:spcAft>
                <a:spcPts val="0"/>
              </a:spcAft>
              <a:buSzPts val="2400"/>
              <a:buNone/>
            </a:pPr>
            <a:endParaRPr dirty="0"/>
          </a:p>
          <a:p>
            <a:pPr marL="0" lvl="0" indent="0" algn="l" rtl="0">
              <a:lnSpc>
                <a:spcPct val="100000"/>
              </a:lnSpc>
              <a:spcBef>
                <a:spcPts val="480"/>
              </a:spcBef>
              <a:spcAft>
                <a:spcPts val="0"/>
              </a:spcAft>
              <a:buSzPts val="2400"/>
              <a:buNone/>
            </a:pPr>
            <a:endParaRPr dirty="0"/>
          </a:p>
        </p:txBody>
      </p:sp>
      <p:pic>
        <p:nvPicPr>
          <p:cNvPr id="234" name="Google Shape;234;g823a39df6d_5_6"/>
          <p:cNvPicPr preferRelativeResize="0"/>
          <p:nvPr/>
        </p:nvPicPr>
        <p:blipFill rotWithShape="1">
          <a:blip r:embed="rId4">
            <a:alphaModFix/>
          </a:blip>
          <a:srcRect/>
          <a:stretch/>
        </p:blipFill>
        <p:spPr>
          <a:xfrm>
            <a:off x="3374661" y="4421100"/>
            <a:ext cx="2394675" cy="653100"/>
          </a:xfrm>
          <a:prstGeom prst="rect">
            <a:avLst/>
          </a:prstGeom>
          <a:noFill/>
          <a:ln>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823a39df6d_5_2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4000"/>
              <a:buFont typeface="Calibri"/>
              <a:buNone/>
            </a:pPr>
            <a:r>
              <a:rPr lang="en-US" dirty="0"/>
              <a:t>APS Investigative Process</a:t>
            </a:r>
            <a:endParaRPr sz="4000" b="0" i="0" u="none" strike="noStrike" cap="none" dirty="0">
              <a:solidFill>
                <a:srgbClr val="3F3F3F"/>
              </a:solidFill>
              <a:latin typeface="Calibri"/>
              <a:ea typeface="Calibri"/>
              <a:cs typeface="Calibri"/>
              <a:sym typeface="Calibri"/>
            </a:endParaRPr>
          </a:p>
        </p:txBody>
      </p:sp>
      <p:sp>
        <p:nvSpPr>
          <p:cNvPr id="268" name="Google Shape;268;g823a39df6d_5_20"/>
          <p:cNvSpPr txBox="1">
            <a:spLocks noGrp="1"/>
          </p:cNvSpPr>
          <p:nvPr>
            <p:ph type="body" idx="1"/>
          </p:nvPr>
        </p:nvSpPr>
        <p:spPr>
          <a:xfrm>
            <a:off x="457200" y="856150"/>
            <a:ext cx="8229600" cy="36306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320"/>
              </a:spcBef>
              <a:spcAft>
                <a:spcPts val="0"/>
              </a:spcAft>
              <a:buClr>
                <a:srgbClr val="000000"/>
              </a:buClr>
              <a:buSzPts val="1600"/>
              <a:buChar char="❏"/>
            </a:pPr>
            <a:r>
              <a:rPr lang="en-US" sz="16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If an accepted referral is </a:t>
            </a:r>
            <a:r>
              <a:rPr lang="en-US" sz="1600" i="1"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not</a:t>
            </a:r>
            <a:r>
              <a:rPr lang="en-US" sz="16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an emergency, the APS investigation is initiated within three working days.</a:t>
            </a:r>
            <a:endParaRPr sz="1600" dirty="0">
              <a:solidFill>
                <a:srgbClr val="000000"/>
              </a:solidFill>
            </a:endParaRPr>
          </a:p>
          <a:p>
            <a:pPr marL="914400" marR="0" lvl="1" indent="-330200" algn="l" rtl="0">
              <a:lnSpc>
                <a:spcPct val="115000"/>
              </a:lnSpc>
              <a:spcBef>
                <a:spcPts val="320"/>
              </a:spcBef>
              <a:spcAft>
                <a:spcPts val="0"/>
              </a:spcAft>
              <a:buClr>
                <a:srgbClr val="000000"/>
              </a:buClr>
              <a:buSzPts val="1600"/>
              <a:buChar char="❏"/>
            </a:pPr>
            <a:r>
              <a:rPr lang="en-US" sz="1600" dirty="0">
                <a:solidFill>
                  <a:srgbClr val="000000"/>
                </a:solidFill>
              </a:rPr>
              <a:t>If the referral is an emergency that may involve imminent harm, APS will immediately contact local law enforcement and initiate the investigation within one </a:t>
            </a:r>
            <a:r>
              <a:rPr lang="en-US" sz="16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hour.</a:t>
            </a:r>
            <a:endParaRPr sz="1000" dirty="0">
              <a:solidFill>
                <a:srgbClr val="000000"/>
              </a:solidFill>
            </a:endParaRPr>
          </a:p>
          <a:p>
            <a:pPr marL="457200" marR="0" lvl="0" indent="-330200" algn="l" rtl="0">
              <a:lnSpc>
                <a:spcPct val="115000"/>
              </a:lnSpc>
              <a:spcBef>
                <a:spcPts val="320"/>
              </a:spcBef>
              <a:spcAft>
                <a:spcPts val="0"/>
              </a:spcAft>
              <a:buClr>
                <a:srgbClr val="000000"/>
              </a:buClr>
              <a:buSzPts val="1600"/>
              <a:buChar char="❏"/>
            </a:pPr>
            <a:r>
              <a:rPr lang="en-US" sz="1600" dirty="0">
                <a:solidFill>
                  <a:srgbClr val="000000"/>
                </a:solidFill>
              </a:rPr>
              <a:t>The investigator gathers information to make determinations on each allegation of abuse, neglect or exploitation. </a:t>
            </a:r>
            <a:endParaRPr sz="1000" dirty="0">
              <a:solidFill>
                <a:srgbClr val="000000"/>
              </a:solidFill>
            </a:endParaRPr>
          </a:p>
          <a:p>
            <a:pPr marL="457200" marR="0" lvl="0" indent="-330200" algn="l" rtl="0">
              <a:lnSpc>
                <a:spcPct val="115000"/>
              </a:lnSpc>
              <a:spcBef>
                <a:spcPts val="320"/>
              </a:spcBef>
              <a:spcAft>
                <a:spcPts val="0"/>
              </a:spcAft>
              <a:buClr>
                <a:srgbClr val="000000"/>
              </a:buClr>
              <a:buSzPts val="1600"/>
              <a:buChar char="❏"/>
            </a:pPr>
            <a:r>
              <a:rPr lang="en-US" sz="1600" dirty="0">
                <a:solidFill>
                  <a:srgbClr val="000000"/>
                </a:solidFill>
              </a:rPr>
              <a:t>The investigator makes a determination on the case: </a:t>
            </a:r>
            <a:endParaRPr sz="1600" dirty="0">
              <a:solidFill>
                <a:srgbClr val="000000"/>
              </a:solidFill>
            </a:endParaRPr>
          </a:p>
          <a:p>
            <a:pPr marL="914400" marR="0" lvl="1" indent="-330200" algn="l" rtl="0">
              <a:lnSpc>
                <a:spcPct val="115000"/>
              </a:lnSpc>
              <a:spcBef>
                <a:spcPts val="320"/>
              </a:spcBef>
              <a:spcAft>
                <a:spcPts val="0"/>
              </a:spcAft>
              <a:buClr>
                <a:srgbClr val="000000"/>
              </a:buClr>
              <a:buSzPts val="1600"/>
              <a:buChar char="❏"/>
            </a:pPr>
            <a:r>
              <a:rPr lang="en-US" sz="1600" dirty="0">
                <a:solidFill>
                  <a:srgbClr val="000000"/>
                </a:solidFill>
              </a:rPr>
              <a:t>Without Merit</a:t>
            </a:r>
            <a:endParaRPr sz="1600" dirty="0">
              <a:solidFill>
                <a:srgbClr val="000000"/>
              </a:solidFill>
            </a:endParaRPr>
          </a:p>
          <a:p>
            <a:pPr marL="914400" marR="0" lvl="1" indent="-330200" algn="l" rtl="0">
              <a:lnSpc>
                <a:spcPct val="115000"/>
              </a:lnSpc>
              <a:spcBef>
                <a:spcPts val="320"/>
              </a:spcBef>
              <a:spcAft>
                <a:spcPts val="0"/>
              </a:spcAft>
              <a:buClr>
                <a:srgbClr val="000000"/>
              </a:buClr>
              <a:buSzPts val="1600"/>
              <a:buChar char="❏"/>
            </a:pPr>
            <a:r>
              <a:rPr lang="en-US" sz="1600" dirty="0">
                <a:solidFill>
                  <a:srgbClr val="000000"/>
                </a:solidFill>
              </a:rPr>
              <a:t>Inconclusive</a:t>
            </a:r>
            <a:endParaRPr sz="1600" dirty="0">
              <a:solidFill>
                <a:srgbClr val="000000"/>
              </a:solidFill>
            </a:endParaRPr>
          </a:p>
          <a:p>
            <a:pPr marL="914400" marR="0" lvl="1" indent="-330200" algn="l" rtl="0">
              <a:lnSpc>
                <a:spcPct val="115000"/>
              </a:lnSpc>
              <a:spcBef>
                <a:spcPts val="320"/>
              </a:spcBef>
              <a:spcAft>
                <a:spcPts val="0"/>
              </a:spcAft>
              <a:buClr>
                <a:srgbClr val="000000"/>
              </a:buClr>
              <a:buSzPts val="1600"/>
              <a:buChar char="❏"/>
            </a:pPr>
            <a:r>
              <a:rPr lang="en-US" sz="1600" dirty="0">
                <a:solidFill>
                  <a:srgbClr val="000000"/>
                </a:solidFill>
              </a:rPr>
              <a:t>Supported</a:t>
            </a:r>
            <a:endParaRPr sz="1600" dirty="0">
              <a:solidFill>
                <a:srgbClr val="000000"/>
              </a:solidFill>
            </a:endParaRPr>
          </a:p>
          <a:p>
            <a:pPr marL="457200" marR="0" lvl="1" indent="-330200" algn="l" rtl="0">
              <a:lnSpc>
                <a:spcPct val="115000"/>
              </a:lnSpc>
              <a:spcBef>
                <a:spcPts val="320"/>
              </a:spcBef>
              <a:spcAft>
                <a:spcPts val="0"/>
              </a:spcAft>
              <a:buClr>
                <a:srgbClr val="000000"/>
              </a:buClr>
              <a:buSzPts val="1600"/>
              <a:buChar char="❏"/>
            </a:pPr>
            <a:r>
              <a:rPr lang="en-US" sz="1600" dirty="0">
                <a:solidFill>
                  <a:srgbClr val="000000"/>
                </a:solidFill>
                <a:highlight>
                  <a:schemeClr val="dk2"/>
                </a:highlight>
              </a:rPr>
              <a:t>Findings are administrative, not criminal</a:t>
            </a:r>
            <a:endParaRPr sz="1600" dirty="0">
              <a:solidFill>
                <a:srgbClr val="000000"/>
              </a:solidFill>
              <a:highlight>
                <a:schemeClr val="dk2"/>
              </a:highlight>
            </a:endParaRPr>
          </a:p>
          <a:p>
            <a:pPr marL="0" marR="0" lvl="0" indent="0" algn="l" rtl="0">
              <a:lnSpc>
                <a:spcPct val="100000"/>
              </a:lnSpc>
              <a:spcBef>
                <a:spcPts val="320"/>
              </a:spcBef>
              <a:spcAft>
                <a:spcPts val="0"/>
              </a:spcAft>
              <a:buSzPts val="2400"/>
              <a:buNone/>
            </a:pPr>
            <a:endParaRPr sz="1600" dirty="0">
              <a:solidFill>
                <a:srgbClr val="000000"/>
              </a:solidFill>
            </a:endParaRPr>
          </a:p>
        </p:txBody>
      </p:sp>
      <p:pic>
        <p:nvPicPr>
          <p:cNvPr id="269" name="Google Shape;269;g823a39df6d_5_20"/>
          <p:cNvPicPr preferRelativeResize="0"/>
          <p:nvPr/>
        </p:nvPicPr>
        <p:blipFill rotWithShape="1">
          <a:blip r:embed="rId4">
            <a:alphaModFix/>
          </a:blip>
          <a:srcRect/>
          <a:stretch/>
        </p:blipFill>
        <p:spPr>
          <a:xfrm>
            <a:off x="3521629" y="4423850"/>
            <a:ext cx="2304745" cy="628575"/>
          </a:xfrm>
          <a:prstGeom prst="rect">
            <a:avLst/>
          </a:prstGeom>
          <a:noFill/>
          <a:ln>
            <a:noFill/>
          </a:ln>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DHS 16-9" val="WFQJ5L4t"/>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HS 16-9">
  <a:themeElements>
    <a:clrScheme name="System of Care">
      <a:dk1>
        <a:srgbClr val="466791"/>
      </a:dk1>
      <a:lt1>
        <a:srgbClr val="FFFFFF"/>
      </a:lt1>
      <a:dk2>
        <a:srgbClr val="ABC2DD"/>
      </a:dk2>
      <a:lt2>
        <a:srgbClr val="FA921A"/>
      </a:lt2>
      <a:accent1>
        <a:srgbClr val="4A6787"/>
      </a:accent1>
      <a:accent2>
        <a:srgbClr val="FFFFFF"/>
      </a:accent2>
      <a:accent3>
        <a:srgbClr val="9CB5D5"/>
      </a:accent3>
      <a:accent4>
        <a:srgbClr val="F77E16"/>
      </a:accent4>
      <a:accent5>
        <a:srgbClr val="3A5374"/>
      </a:accent5>
      <a:accent6>
        <a:srgbClr val="FEFEFE"/>
      </a:accent6>
      <a:hlink>
        <a:srgbClr val="9CB5D5"/>
      </a:hlink>
      <a:folHlink>
        <a:srgbClr val="F269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3331</TotalTime>
  <Words>4375</Words>
  <Application>Microsoft Office PowerPoint</Application>
  <PresentationFormat>On-screen Show (16:9)</PresentationFormat>
  <Paragraphs>437</Paragraphs>
  <Slides>41</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vt:lpstr>
      <vt:lpstr>Arial</vt:lpstr>
      <vt:lpstr>Source Sans Pro</vt:lpstr>
      <vt:lpstr>Wingdings</vt:lpstr>
      <vt:lpstr>Oxygen</vt:lpstr>
      <vt:lpstr>DHS 16-9</vt:lpstr>
      <vt:lpstr>PowerPoint Presentation</vt:lpstr>
      <vt:lpstr>PowerPoint Presentation</vt:lpstr>
      <vt:lpstr>Mandatory Reporting Under Utah Law (UC §62A-3-305(1))</vt:lpstr>
      <vt:lpstr>Vulnerable Adult</vt:lpstr>
      <vt:lpstr> APS Intake Criteria </vt:lpstr>
      <vt:lpstr>HOW TO REPORT </vt:lpstr>
      <vt:lpstr>Federal Reporting </vt:lpstr>
      <vt:lpstr>Adult Protective Services </vt:lpstr>
      <vt:lpstr>APS Investigative Process</vt:lpstr>
      <vt:lpstr> APS Investigative Process </vt:lpstr>
      <vt:lpstr>Utah APS Investigations FY21 </vt:lpstr>
      <vt:lpstr>Allegation Types</vt:lpstr>
      <vt:lpstr>Financial Exploitation UC 76-5-111.4</vt:lpstr>
      <vt:lpstr>Understanding Financial Exploitation of Vulnerable Adults</vt:lpstr>
      <vt:lpstr>Cost of Financial Exploitation</vt:lpstr>
      <vt:lpstr>Non-Financial Costs</vt:lpstr>
      <vt:lpstr>Vulnerability of Older Adults</vt:lpstr>
      <vt:lpstr>Vulnerability</vt:lpstr>
      <vt:lpstr>Family Dynamics</vt:lpstr>
      <vt:lpstr>Power Imbalance</vt:lpstr>
      <vt:lpstr>Indicators of Financial Exploitation</vt:lpstr>
      <vt:lpstr>Indicators of Financial Exploitation Cont.</vt:lpstr>
      <vt:lpstr>Utilization of Financial Exploitation Auditor</vt:lpstr>
      <vt:lpstr>E-MDT Resources</vt:lpstr>
      <vt:lpstr>Top Scams Targeting Seniors</vt:lpstr>
      <vt:lpstr>Reporting a Scam or Consumer Fraud </vt:lpstr>
      <vt:lpstr>Document Requests</vt:lpstr>
      <vt:lpstr>H.B. 459 Financial Exploitation Prevention Act</vt:lpstr>
      <vt:lpstr>Gramm-Leach-Bliley Act (GLBA) 15 U.S.C. §6802</vt:lpstr>
      <vt:lpstr>Immunity</vt:lpstr>
      <vt:lpstr>PowerPoint Presentation</vt:lpstr>
      <vt:lpstr>PowerPoint Presentation</vt:lpstr>
      <vt:lpstr>PowerPoint Presentation</vt:lpstr>
      <vt:lpstr>PowerPoint Presentation</vt:lpstr>
      <vt:lpstr>Training</vt:lpstr>
      <vt:lpstr>Additional Training Resources</vt:lpstr>
      <vt:lpstr>Resources for Working with Vulnerable  Populations</vt:lpstr>
      <vt:lpstr>Community Resources</vt:lpstr>
      <vt:lpstr>Additional Financial Resources &amp; Reporting</vt:lpstr>
      <vt:lpstr>Let’s all take part in a holistic approach to combat abuse of vulnerable adults!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Pearce</dc:creator>
  <cp:lastModifiedBy>Traci Lee</cp:lastModifiedBy>
  <cp:revision>25</cp:revision>
  <dcterms:created xsi:type="dcterms:W3CDTF">2017-09-29T16:07:33Z</dcterms:created>
  <dcterms:modified xsi:type="dcterms:W3CDTF">2022-05-26T17:33:53Z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A3DEF740-556C-427B-8D52-44824EC2D4BB</vt:lpwstr>
  </property>
  <property fmtid="{D5CDD505-2E9C-101B-9397-08002B2CF9AE}" pid="3" name="ArticulatePath">
    <vt:lpwstr>LE Training Slides</vt:lpwstr>
  </property>
</Properties>
</file>